
<file path=[Content_Types].xml><?xml version="1.0" encoding="utf-8"?>
<Types xmlns="http://schemas.openxmlformats.org/package/2006/content-types">
  <Override PartName="/ppt/slides/slide14.xml" ContentType="application/vnd.openxmlformats-officedocument.presentationml.slide+xml"/>
  <Override PartName="/ppt/notesSlides/notesSlide16.xml" ContentType="application/vnd.openxmlformats-officedocument.presentationml.notesSlide+xml"/>
  <Default Extension="xml" ContentType="application/xml"/>
  <Override PartName="/ppt/tableStyles.xml" ContentType="application/vnd.openxmlformats-officedocument.presentationml.tableStyles+xml"/>
  <Override PartName="/ppt/notesSlides/notesSlide1.xml" ContentType="application/vnd.openxmlformats-officedocument.presentationml.notesSlide+xml"/>
  <Override PartName="/ppt/slides/slide28.xml" ContentType="application/vnd.openxmlformats-officedocument.presentationml.slide+xml"/>
  <Override PartName="/customXml/itemProps1.xml" ContentType="application/vnd.openxmlformats-officedocument.customXmlProperties+xml"/>
  <Override PartName="/ppt/slides/slide21.xml" ContentType="application/vnd.openxmlformats-officedocument.presentationml.slide+xml"/>
  <Override PartName="/ppt/notesSlides/notesSlide23.xml" ContentType="application/vnd.openxmlformats-officedocument.presentationml.notesSlide+xml"/>
  <Override PartName="/ppt/slides/slide5.xml" ContentType="application/vnd.openxmlformats-officedocument.presentationml.slide+xml"/>
  <Override PartName="/ppt/notesSlides/notesSlide9.xml" ContentType="application/vnd.openxmlformats-officedocument.presentationml.notesSlide+xml"/>
  <Override PartName="/ppt/slideLayouts/slideLayout5.xml" ContentType="application/vnd.openxmlformats-officedocument.presentationml.slideLayout+xml"/>
  <Override PartName="/ppt/slides/slide30.xml" ContentType="application/vnd.openxmlformats-officedocument.presentationml.slide+xml"/>
  <Override PartName="/docProps/custom.xml" ContentType="application/vnd.openxmlformats-officedocument.custom-properties+xml"/>
  <Override PartName="/ppt/slides/slide13.xml" ContentType="application/vnd.openxmlformats-officedocument.presentationml.slide+xml"/>
  <Override PartName="/ppt/slideMasters/slideMaster1.xml" ContentType="application/vnd.openxmlformats-officedocument.presentationml.slideMaster+xml"/>
  <Override PartName="/ppt/notesSlides/notesSlide15.xml" ContentType="application/vnd.openxmlformats-officedocument.presentationml.notesSlide+xml"/>
  <Override PartName="/docProps/core.xml" ContentType="application/vnd.openxmlformats-package.core-properties+xml"/>
  <Override PartName="/ppt/notesSlides/notesSlide7.xml" ContentType="application/vnd.openxmlformats-officedocument.presentationml.notesSlide+xml"/>
  <Override PartName="/ppt/handoutMasters/handoutMaster1.xml" ContentType="application/vnd.openxmlformats-officedocument.presentationml.handoutMaster+xml"/>
  <Override PartName="/ppt/slides/slide27.xml" ContentType="application/vnd.openxmlformats-officedocument.presentationml.slide+xml"/>
  <Override PartName="/ppt/notesSlides/notesSlide29.xml" ContentType="application/vnd.openxmlformats-officedocument.presentationml.notesSlide+xml"/>
  <Override PartName="/ppt/slides/slide20.xml" ContentType="application/vnd.openxmlformats-officedocument.presentationml.slide+xml"/>
  <Override PartName="/ppt/slides/slide36.xml" ContentType="application/vnd.openxmlformats-officedocument.presentationml.slide+xml"/>
  <Override PartName="/ppt/notesSlides/notesSlide22.xml" ContentType="application/vnd.openxmlformats-officedocument.presentationml.notesSlide+xml"/>
  <Override PartName="/ppt/slides/slide4.xml" ContentType="application/vnd.openxmlformats-officedocument.presentationml.slide+xml"/>
  <Override PartName="/ppt/slides/slide19.xml" ContentType="application/vnd.openxmlformats-officedocument.presentationml.slide+xml"/>
  <Override PartName="/ppt/notesSlides/notesSlide8.xml" ContentType="application/vnd.openxmlformats-officedocument.presentationml.notesSlide+xml"/>
  <Default Extension="png" ContentType="image/png"/>
  <Override PartName="/ppt/slideLayouts/slideLayout4.xml" ContentType="application/vnd.openxmlformats-officedocument.presentationml.slideLayout+xml"/>
  <Override PartName="/ppt/slides/slide12.xml" ContentType="application/vnd.openxmlformats-officedocument.presentationml.slide+xml"/>
  <Override PartName="/ppt/notesSlides/notesSlide14.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slides/slide26.xml" ContentType="application/vnd.openxmlformats-officedocument.presentationml.slide+xml"/>
  <Override PartName="/ppt/notesSlides/notesSlide28.xml" ContentType="application/vnd.openxmlformats-officedocument.presentationml.notesSlide+xml"/>
  <Override PartName="/ppt/slides/slide35.xml" ContentType="application/vnd.openxmlformats-officedocument.presentationml.slide+xml"/>
  <Override PartName="/ppt/notesSlides/notesSlide21.xml" ContentType="application/vnd.openxmlformats-officedocument.presentationml.notesSlide+xml"/>
  <Override PartName="/ppt/slides/slide3.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5.xml" ContentType="application/vnd.openxmlformats-officedocument.presentationml.notesSlide+xml"/>
  <Override PartName="/ppt/slides/slide25.xml" ContentType="application/vnd.openxmlformats-officedocument.presentationml.slide+xml"/>
  <Override PartName="/ppt/notesSlides/notesSlide27.xml" ContentType="application/vnd.openxmlformats-officedocument.presentationml.notesSlide+xml"/>
  <Override PartName="/ppt/slides/slide9.xml" ContentType="application/vnd.openxmlformats-officedocument.presentationml.slide+xml"/>
  <Override PartName="/ppt/slides/slide34.xml" ContentType="application/vnd.openxmlformats-officedocument.presentationml.slide+xml"/>
  <Override PartName="/ppt/notesSlides/notesSlide20.xml" ContentType="application/vnd.openxmlformats-officedocument.presentationml.notesSlide+xml"/>
  <Override PartName="/ppt/slides/slide2.xml" ContentType="application/vnd.openxmlformats-officedocument.presentationml.slide+xml"/>
  <Override PartName="/ppt/slideLayouts/slideLayout2.xml" ContentType="application/vnd.openxmlformats-officedocument.presentationml.slideLayout+xml"/>
  <Override PartName="/ppt/slides/slide17.xml" ContentType="application/vnd.openxmlformats-officedocument.presentationml.slide+xml"/>
  <Override PartName="/ppt/notesSlides/notesSlide19.xml" ContentType="application/vnd.openxmlformats-officedocument.presentationml.notesSlide+xml"/>
  <Override PartName="/ppt/slides/slide10.xml" ContentType="application/vnd.openxmlformats-officedocument.presentationml.slide+xml"/>
  <Override PartName="/ppt/notesSlides/notesSlide12.xml" ContentType="application/vnd.openxmlformats-officedocument.presentationml.notesSlide+xml"/>
  <Override PartName="/docProps/app.xml" ContentType="application/vnd.openxmlformats-officedocument.extended-properties+xml"/>
  <Override PartName="/ppt/notesSlides/notesSlide4.xml" ContentType="application/vnd.openxmlformats-officedocument.presentationml.notesSlide+xml"/>
  <Override PartName="/ppt/theme/theme3.xml" ContentType="application/vnd.openxmlformats-officedocument.theme+xml"/>
  <Override PartName="/ppt/slides/slide24.xml" ContentType="application/vnd.openxmlformats-officedocument.presentationml.slide+xml"/>
  <Override PartName="/ppt/notesSlides/notesSlide10.xml" ContentType="application/vnd.openxmlformats-officedocument.presentationml.notesSlide+xml"/>
  <Override PartName="/ppt/notesSlides/notesSlide26.xml" ContentType="application/vnd.openxmlformats-officedocument.presentationml.notesSlide+xml"/>
  <Override PartName="/ppt/slides/slide8.xml" ContentType="application/vnd.openxmlformats-officedocument.presentationml.slide+xml"/>
  <Override PartName="/ppt/slides/slide33.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notesSlides/notesSlide18.xml" ContentType="application/vnd.openxmlformats-officedocument.presentationml.notesSlide+xml"/>
  <Default Extension="jpeg" ContentType="image/jpeg"/>
  <Override PartName="/ppt/viewProps.xml" ContentType="application/vnd.openxmlformats-officedocument.presentationml.viewProps+xml"/>
  <Override PartName="/ppt/notesSlides/notesSlide11.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slides/slide23.xml" ContentType="application/vnd.openxmlformats-officedocument.presentationml.slide+xml"/>
  <Override PartName="/ppt/notesSlides/notesSlide25.xml" ContentType="application/vnd.openxmlformats-officedocument.presentationml.notesSlide+xml"/>
  <Override PartName="/ppt/slides/slide7.xml" ContentType="application/vnd.openxmlformats-officedocument.presentationml.slide+xml"/>
  <Override PartName="/ppt/slideLayouts/slideLayout7.xml" ContentType="application/vnd.openxmlformats-officedocument.presentationml.slideLayout+xml"/>
  <Override PartName="/ppt/slides/slide32.xml" ContentType="application/vnd.openxmlformats-officedocument.presentationml.slide+xml"/>
  <Override PartName="/ppt/notesMasters/notesMaster1.xml" ContentType="application/vnd.openxmlformats-officedocument.presentationml.notesMaster+xml"/>
  <Override PartName="/ppt/slides/slide15.xml" ContentType="application/vnd.openxmlformats-officedocument.presentationml.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slides/slide29.xml" ContentType="application/vnd.openxmlformats-officedocument.presentationml.slide+xml"/>
  <Override PartName="/ppt/theme/theme1.xml" ContentType="application/vnd.openxmlformats-officedocument.theme+xml"/>
  <Override PartName="/ppt/slides/slide22.xml" ContentType="application/vnd.openxmlformats-officedocument.presentationml.slide+xml"/>
  <Override PartName="/ppt/presentation.xml" ContentType="application/vnd.openxmlformats-officedocument.presentationml.presentation.main+xml"/>
  <Override PartName="/ppt/notesSlides/notesSlide24.xml" ContentType="application/vnd.openxmlformats-officedocument.presentationml.notesSlide+xml"/>
  <Override PartName="/ppt/slides/slide6.xml" ContentType="application/vnd.openxmlformats-officedocument.presentationml.slide+xml"/>
  <Default Extension="bin" ContentType="application/vnd.openxmlformats-officedocument.presentationml.printerSettings"/>
  <Override PartName="/ppt/slideLayouts/slideLayout6.xml" ContentType="application/vnd.openxmlformats-officedocument.presentationml.slideLayout+xml"/>
  <Override PartName="/ppt/slides/slide3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SpecialPlsOnTitleSld="0" removePersonalInfoOnSave="1" saveSubsetFonts="1">
  <p:sldMasterIdLst>
    <p:sldMasterId id="2147483696" r:id="rId2"/>
  </p:sldMasterIdLst>
  <p:notesMasterIdLst>
    <p:notesMasterId r:id="rId39"/>
  </p:notesMasterIdLst>
  <p:handoutMasterIdLst>
    <p:handoutMasterId r:id="rId40"/>
  </p:handoutMasterIdLst>
  <p:sldIdLst>
    <p:sldId id="269" r:id="rId3"/>
    <p:sldId id="408" r:id="rId4"/>
    <p:sldId id="404" r:id="rId5"/>
    <p:sldId id="405" r:id="rId6"/>
    <p:sldId id="366" r:id="rId7"/>
    <p:sldId id="313" r:id="rId8"/>
    <p:sldId id="257" r:id="rId9"/>
    <p:sldId id="367" r:id="rId10"/>
    <p:sldId id="368" r:id="rId11"/>
    <p:sldId id="413" r:id="rId12"/>
    <p:sldId id="369" r:id="rId13"/>
    <p:sldId id="374" r:id="rId14"/>
    <p:sldId id="415" r:id="rId15"/>
    <p:sldId id="375" r:id="rId16"/>
    <p:sldId id="377" r:id="rId17"/>
    <p:sldId id="378" r:id="rId18"/>
    <p:sldId id="379" r:id="rId19"/>
    <p:sldId id="380" r:id="rId20"/>
    <p:sldId id="381" r:id="rId21"/>
    <p:sldId id="414" r:id="rId22"/>
    <p:sldId id="382" r:id="rId23"/>
    <p:sldId id="383" r:id="rId24"/>
    <p:sldId id="388" r:id="rId25"/>
    <p:sldId id="389" r:id="rId26"/>
    <p:sldId id="390" r:id="rId27"/>
    <p:sldId id="391" r:id="rId28"/>
    <p:sldId id="392" r:id="rId29"/>
    <p:sldId id="393" r:id="rId30"/>
    <p:sldId id="410" r:id="rId31"/>
    <p:sldId id="395" r:id="rId32"/>
    <p:sldId id="417" r:id="rId33"/>
    <p:sldId id="402" r:id="rId34"/>
    <p:sldId id="396" r:id="rId35"/>
    <p:sldId id="412" r:id="rId36"/>
    <p:sldId id="409" r:id="rId37"/>
    <p:sldId id="407" r:id="rId38"/>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336699"/>
    <a:srgbClr val="666699"/>
  </p:clrMru>
  <p:extLst>
    <p:ext uri="{E76CE94A-603C-4142-B9EB-6D1370010A27}">
      <p14:discardImageEditData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 uri="{D31A062A-798A-4329-ABDD-BBA856620510}">
      <p14:defaultImageDpi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SorterView">
  <p:normalViewPr>
    <p:restoredLeft sz="16912" autoAdjust="0"/>
    <p:restoredTop sz="98531" autoAdjust="0"/>
  </p:normalViewPr>
  <p:slideViewPr>
    <p:cSldViewPr>
      <p:cViewPr varScale="1">
        <p:scale>
          <a:sx n="137" d="100"/>
          <a:sy n="137" d="100"/>
        </p:scale>
        <p:origin x="-1176" y="-96"/>
      </p:cViewPr>
      <p:guideLst>
        <p:guide orient="horz" pos="2160"/>
        <p:guide pos="2880"/>
      </p:guideLst>
    </p:cSldViewPr>
  </p:slideViewPr>
  <p:notesTextViewPr>
    <p:cViewPr>
      <p:scale>
        <a:sx n="100" d="100"/>
        <a:sy n="100" d="100"/>
      </p:scale>
      <p:origin x="0" y="0"/>
    </p:cViewPr>
  </p:notesTextViewPr>
  <p:sorterViewPr>
    <p:cViewPr>
      <p:scale>
        <a:sx n="90" d="100"/>
        <a:sy n="90" d="100"/>
      </p:scale>
      <p:origin x="0" y="1336"/>
    </p:cViewPr>
  </p:sorterViewPr>
  <p:gridSpacing cx="78028800" cy="78028800"/>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customXml" Target="../customXml/item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notesMaster" Target="notesMasters/notesMaster1.xml"/><Relationship Id="rId40" Type="http://schemas.openxmlformats.org/officeDocument/2006/relationships/handoutMaster" Target="handoutMasters/handoutMaster1.xml"/><Relationship Id="rId41" Type="http://schemas.openxmlformats.org/officeDocument/2006/relationships/printerSettings" Target="printerSettings/printerSettings1.bin"/><Relationship Id="rId42" Type="http://schemas.openxmlformats.org/officeDocument/2006/relationships/presProps" Target="presProps.xml"/><Relationship Id="rId43" Type="http://schemas.openxmlformats.org/officeDocument/2006/relationships/viewProps" Target="viewProps.xml"/><Relationship Id="rId44" Type="http://schemas.openxmlformats.org/officeDocument/2006/relationships/theme" Target="theme/theme1.xml"/><Relationship Id="rId4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1963"/>
          </a:xfrm>
          <a:prstGeom prst="rect">
            <a:avLst/>
          </a:prstGeom>
        </p:spPr>
        <p:txBody>
          <a:bodyPr vert="horz" lIns="91440" tIns="45720" rIns="91440" bIns="45720" rtlCol="0"/>
          <a:lstStyle>
            <a:lvl1pPr algn="r">
              <a:defRPr sz="1200"/>
            </a:lvl1pPr>
          </a:lstStyle>
          <a:p>
            <a:fld id="{428160C7-3586-7244-8EB8-193779484562}" type="datetimeFigureOut">
              <a:rPr lang="en-US" smtClean="0"/>
              <a:pPr/>
              <a:t>8/12/11</a:t>
            </a:fld>
            <a:endParaRPr lang="en-US"/>
          </a:p>
        </p:txBody>
      </p:sp>
      <p:sp>
        <p:nvSpPr>
          <p:cNvPr id="4" name="Footer Placeholder 3"/>
          <p:cNvSpPr>
            <a:spLocks noGrp="1"/>
          </p:cNvSpPr>
          <p:nvPr>
            <p:ph type="ftr" sz="quarter" idx="2"/>
          </p:nvPr>
        </p:nvSpPr>
        <p:spPr>
          <a:xfrm>
            <a:off x="0" y="8772525"/>
            <a:ext cx="3038475" cy="46196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772525"/>
            <a:ext cx="3038475" cy="461963"/>
          </a:xfrm>
          <a:prstGeom prst="rect">
            <a:avLst/>
          </a:prstGeom>
        </p:spPr>
        <p:txBody>
          <a:bodyPr vert="horz" lIns="91440" tIns="45720" rIns="91440" bIns="45720" rtlCol="0" anchor="b"/>
          <a:lstStyle>
            <a:lvl1pPr algn="r">
              <a:defRPr sz="1200"/>
            </a:lvl1pPr>
          </a:lstStyle>
          <a:p>
            <a:fld id="{F16DDD87-60FC-2947-9FF6-53D59B8AB254}" type="slidenum">
              <a:rPr lang="en-US" smtClean="0"/>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804"/>
          </a:xfrm>
          <a:prstGeom prst="rect">
            <a:avLst/>
          </a:prstGeom>
        </p:spPr>
        <p:txBody>
          <a:bodyPr vert="horz" lIns="92830" tIns="46415" rIns="92830" bIns="46415" rtlCol="0"/>
          <a:lstStyle>
            <a:lvl1pPr algn="l">
              <a:defRPr sz="1200"/>
            </a:lvl1pPr>
          </a:lstStyle>
          <a:p>
            <a:endParaRPr lang="en-US"/>
          </a:p>
        </p:txBody>
      </p:sp>
      <p:sp>
        <p:nvSpPr>
          <p:cNvPr id="3" name="Date Placeholder 2"/>
          <p:cNvSpPr>
            <a:spLocks noGrp="1"/>
          </p:cNvSpPr>
          <p:nvPr>
            <p:ph type="dt" idx="1"/>
          </p:nvPr>
        </p:nvSpPr>
        <p:spPr>
          <a:xfrm>
            <a:off x="3970938" y="0"/>
            <a:ext cx="3037840" cy="461804"/>
          </a:xfrm>
          <a:prstGeom prst="rect">
            <a:avLst/>
          </a:prstGeom>
        </p:spPr>
        <p:txBody>
          <a:bodyPr vert="horz" lIns="92830" tIns="46415" rIns="92830" bIns="46415" rtlCol="0"/>
          <a:lstStyle>
            <a:lvl1pPr algn="r">
              <a:defRPr sz="1200"/>
            </a:lvl1pPr>
          </a:lstStyle>
          <a:p>
            <a:fld id="{3618A891-9467-4CC7-A491-0A34A0A97538}" type="datetimeFigureOut">
              <a:rPr lang="en-US" smtClean="0"/>
              <a:pPr/>
              <a:t>8/12/11</a:t>
            </a:fld>
            <a:endParaRPr lang="en-US"/>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2830" tIns="46415" rIns="92830" bIns="46415" rtlCol="0" anchor="ctr"/>
          <a:lstStyle/>
          <a:p>
            <a:endParaRPr lang="en-US"/>
          </a:p>
        </p:txBody>
      </p:sp>
      <p:sp>
        <p:nvSpPr>
          <p:cNvPr id="5" name="Notes Placeholder 4"/>
          <p:cNvSpPr>
            <a:spLocks noGrp="1"/>
          </p:cNvSpPr>
          <p:nvPr>
            <p:ph type="body" sz="quarter" idx="3"/>
          </p:nvPr>
        </p:nvSpPr>
        <p:spPr>
          <a:xfrm>
            <a:off x="701040" y="4387136"/>
            <a:ext cx="5608320" cy="4156234"/>
          </a:xfrm>
          <a:prstGeom prst="rect">
            <a:avLst/>
          </a:prstGeom>
        </p:spPr>
        <p:txBody>
          <a:bodyPr vert="horz" lIns="92830" tIns="46415" rIns="92830" bIns="4641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72668"/>
            <a:ext cx="3037840" cy="461804"/>
          </a:xfrm>
          <a:prstGeom prst="rect">
            <a:avLst/>
          </a:prstGeom>
        </p:spPr>
        <p:txBody>
          <a:bodyPr vert="horz" lIns="92830" tIns="46415" rIns="92830" bIns="46415"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772668"/>
            <a:ext cx="3037840" cy="461804"/>
          </a:xfrm>
          <a:prstGeom prst="rect">
            <a:avLst/>
          </a:prstGeom>
        </p:spPr>
        <p:txBody>
          <a:bodyPr vert="horz" lIns="92830" tIns="46415" rIns="92830" bIns="46415" rtlCol="0" anchor="b"/>
          <a:lstStyle>
            <a:lvl1pPr algn="r">
              <a:defRPr sz="1200"/>
            </a:lvl1pPr>
          </a:lstStyle>
          <a:p>
            <a:fld id="{14F9460A-9E81-496F-91AC-92DE7ABF30C4}"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43823881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4F9460A-9E81-496F-91AC-92DE7ABF30C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4F9460A-9E81-496F-91AC-92DE7ABF30C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Peer to peer communication among co-located nearby wireless devices based on opportunistic gossiping is used for sharing place information. Fixed devices such as sensors and access points (APs) can be used to </a:t>
            </a:r>
            <a:r>
              <a:rPr lang="en-US" sz="1200" kern="1200" dirty="0" err="1" smtClean="0">
                <a:solidFill>
                  <a:schemeClr val="tx1"/>
                </a:solidFill>
                <a:effectLst/>
                <a:latin typeface="+mn-lt"/>
                <a:ea typeface="+mn-ea"/>
                <a:cs typeface="+mn-cs"/>
              </a:rPr>
              <a:t>reposit</a:t>
            </a:r>
            <a:r>
              <a:rPr lang="en-US" sz="1200" kern="1200" dirty="0" smtClean="0">
                <a:solidFill>
                  <a:schemeClr val="tx1"/>
                </a:solidFill>
                <a:effectLst/>
                <a:latin typeface="+mn-lt"/>
                <a:ea typeface="+mn-ea"/>
                <a:cs typeface="+mn-cs"/>
              </a:rPr>
              <a:t>, share, and even summarize statistically the place information overheard from passing-by mobile devices.</a:t>
            </a:r>
          </a:p>
          <a:p>
            <a:endParaRPr lang="en-US" dirty="0"/>
          </a:p>
        </p:txBody>
      </p:sp>
      <p:sp>
        <p:nvSpPr>
          <p:cNvPr id="4" name="Slide Number Placeholder 3"/>
          <p:cNvSpPr>
            <a:spLocks noGrp="1"/>
          </p:cNvSpPr>
          <p:nvPr>
            <p:ph type="sldNum" sz="quarter" idx="10"/>
          </p:nvPr>
        </p:nvSpPr>
        <p:spPr/>
        <p:txBody>
          <a:bodyPr/>
          <a:lstStyle/>
          <a:p>
            <a:fld id="{F8CE5D90-2906-4DB0-ABFD-76607F2B9233}" type="slidenum">
              <a:rPr lang="en-US" smtClean="0"/>
              <a:pPr/>
              <a:t>5</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111150474"/>
      </p:ext>
    </p:extLst>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C52DA85-FE63-4A04-B939-AA0F90F77CBB}" type="slidenum">
              <a:rPr lang="en-US" smtClean="0"/>
              <a:pPr>
                <a:defRPr/>
              </a:pPr>
              <a:t>6</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628595210"/>
      </p:ext>
    </p:extLst>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4F9460A-9E81-496F-91AC-92DE7ABF30C4}"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r>
              <a:rPr lang="en-US" dirty="0" smtClean="0">
                <a:ea typeface="ＭＳ Ｐゴシック" pitchFamily="34" charset="-128"/>
              </a:rPr>
              <a:t>The Figure depicts a general interaction architecture for this type of systems. Sensors on devices are used to obtain clues about the local context of the user. We could use for example the user’s motion and mobility tracking and ambient conditions such as light and noise.  The network component opportunistically gathers and disseminates local context information to neighboring fixed or mobile wireless devices. Its policy engine verifies the release policies to ensure release of information in accordance to the user preferences. Devices might interact directly or through services on the Internet. Inferences such as current activity can be drawn from the information collected by the sensors, the context information gathered, and additional resources (e.g., the user calendar and open </a:t>
            </a:r>
            <a:r>
              <a:rPr lang="en-US" dirty="0" err="1" smtClean="0">
                <a:ea typeface="ＭＳ Ｐゴシック" pitchFamily="34" charset="-128"/>
              </a:rPr>
              <a:t>geolocation</a:t>
            </a:r>
            <a:r>
              <a:rPr lang="en-US" dirty="0" smtClean="0">
                <a:ea typeface="ＭＳ Ｐゴシック" pitchFamily="34" charset="-128"/>
              </a:rPr>
              <a:t> KBs). The sensor’s raw data as well as the inferred context knowledge is stored in a local knowledge base on the device. Context-aware applications and network components may use this context knowledge to enhance their functionality. The locally inferred context knowledge can also be sent to context-aware services located on the Internet. </a:t>
            </a:r>
          </a:p>
          <a:p>
            <a:endParaRPr lang="en-US" dirty="0" smtClean="0">
              <a:ea typeface="ＭＳ Ｐゴシック" pitchFamily="34" charset="-128"/>
            </a:endParaRPr>
          </a:p>
        </p:txBody>
      </p:sp>
      <p:sp>
        <p:nvSpPr>
          <p:cNvPr id="44036"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E7B7C97D-49A8-4022-991B-29DC2CC0007D}" type="slidenum">
              <a:rPr lang="en-US" smtClean="0"/>
              <a:pPr eaLnBrk="1" hangingPunct="1"/>
              <a:t>8</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4F9460A-9E81-496F-91AC-92DE7ABF30C4}" type="slidenum">
              <a:rPr lang="en-US" smtClean="0"/>
              <a:pPr/>
              <a:t>10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dirty="0" smtClean="0">
              <a:ea typeface="ＭＳ Ｐゴシック" pitchFamily="34" charset="-128"/>
            </a:endParaRPr>
          </a:p>
        </p:txBody>
      </p:sp>
      <p:sp>
        <p:nvSpPr>
          <p:cNvPr id="46084"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78A90CB-711F-46DA-92BF-5C1A3C3DA1DF}" type="slidenum">
              <a:rPr lang="en-US" smtClean="0"/>
              <a:pPr eaLnBrk="1" hangingPunct="1"/>
              <a:t>11</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r>
              <a:rPr lang="en-US" dirty="0" smtClean="0">
                <a:ea typeface="ＭＳ Ｐゴシック" pitchFamily="34" charset="-128"/>
              </a:rPr>
              <a:t>We use the Android Location API to obtain the position of the device. Position on Android phones is determined through location providers such as the device’s GPS and the network (which is based on availability of cell tower and </a:t>
            </a:r>
            <a:r>
              <a:rPr lang="en-US" dirty="0" err="1" smtClean="0">
                <a:ea typeface="ＭＳ Ｐゴシック" pitchFamily="34" charset="-128"/>
              </a:rPr>
              <a:t>WiFi</a:t>
            </a:r>
            <a:r>
              <a:rPr lang="en-US" dirty="0" smtClean="0">
                <a:ea typeface="ＭＳ Ｐゴシック" pitchFamily="34" charset="-128"/>
              </a:rPr>
              <a:t> access points). Given the Position of the user’s device, we assert the corresponding triples into the KB</a:t>
            </a:r>
          </a:p>
        </p:txBody>
      </p:sp>
      <p:sp>
        <p:nvSpPr>
          <p:cNvPr id="47108"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7F0ADC7-9A5A-4102-A6FF-9F06B19FD1C3}" type="slidenum">
              <a:rPr lang="en-US" smtClean="0"/>
              <a:pPr eaLnBrk="1" hangingPunct="1"/>
              <a:t>12</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4F9460A-9E81-496F-91AC-92DE7ABF30C4}" type="slidenum">
              <a:rPr lang="en-US" smtClean="0"/>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3" name="Notes Placeholder 2"/>
          <p:cNvSpPr>
            <a:spLocks noGrp="1"/>
          </p:cNvSpPr>
          <p:nvPr>
            <p:ph type="body" idx="1"/>
          </p:nvPr>
        </p:nvSpPr>
        <p:spPr/>
        <p:txBody>
          <a:bodyPr/>
          <a:lstStyle/>
          <a:p>
            <a:pPr lvl="1">
              <a:defRPr/>
            </a:pPr>
            <a:r>
              <a:rPr lang="en-US" dirty="0" smtClean="0"/>
              <a:t>Temporal Restriction: Date and time interval restrictions for disclosing the context information.</a:t>
            </a:r>
          </a:p>
          <a:p>
            <a:pPr lvl="1">
              <a:defRPr/>
            </a:pPr>
            <a:r>
              <a:rPr lang="en-US" dirty="0" smtClean="0"/>
              <a:t> Freshness: Specifies the freshness of the disclosed context information.</a:t>
            </a:r>
          </a:p>
          <a:p>
            <a:pPr lvl="1">
              <a:defRPr/>
            </a:pPr>
            <a:r>
              <a:rPr lang="en-US" dirty="0" smtClean="0"/>
              <a:t>Timestamp: Specifies the time in which the privacy rule has been created. </a:t>
            </a:r>
          </a:p>
          <a:p>
            <a:pPr lvl="1">
              <a:defRPr/>
            </a:pPr>
            <a:r>
              <a:rPr lang="en-US" dirty="0" err="1" smtClean="0"/>
              <a:t>AccessPolicy</a:t>
            </a:r>
            <a:r>
              <a:rPr lang="en-US" dirty="0" smtClean="0"/>
              <a:t>: Represents the access policy (Optimistic or Pessimistic) that this privacy rule is associated with.</a:t>
            </a:r>
          </a:p>
          <a:p>
            <a:pPr lvl="1">
              <a:defRPr/>
            </a:pPr>
            <a:endParaRPr lang="en-US" dirty="0" smtClean="0"/>
          </a:p>
          <a:p>
            <a:pPr lvl="1">
              <a:defRPr/>
            </a:pPr>
            <a:endParaRPr lang="en-US" dirty="0" smtClean="0"/>
          </a:p>
          <a:p>
            <a:pPr marL="457200" lvl="1" eaLnBrk="1" fontAlgn="auto" hangingPunct="1">
              <a:spcBef>
                <a:spcPts val="0"/>
              </a:spcBef>
              <a:spcAft>
                <a:spcPts val="0"/>
              </a:spcAft>
              <a:defRPr/>
            </a:pPr>
            <a:r>
              <a:rPr lang="en-US" dirty="0" smtClean="0">
                <a:solidFill>
                  <a:srgbClr val="000000"/>
                </a:solidFill>
                <a:latin typeface="Arial" pitchFamily="34" charset="0"/>
              </a:rPr>
              <a:t>high-level, declarative policies that describe users’ information sharing preferences under given contextual situations.</a:t>
            </a:r>
          </a:p>
          <a:p>
            <a:pPr lvl="1">
              <a:defRPr/>
            </a:pPr>
            <a:endParaRPr lang="en-US" dirty="0" smtClean="0"/>
          </a:p>
          <a:p>
            <a:pPr>
              <a:defRPr/>
            </a:pPr>
            <a:r>
              <a:rPr lang="en-US" dirty="0" smtClean="0">
                <a:ea typeface="+mn-ea"/>
                <a:cs typeface="+mn-cs"/>
              </a:rPr>
              <a:t>Besides being able to specify which information a user is willing to share, we can specify how that information</a:t>
            </a:r>
          </a:p>
          <a:p>
            <a:pPr>
              <a:defRPr/>
            </a:pPr>
            <a:r>
              <a:rPr lang="en-US" dirty="0" smtClean="0">
                <a:ea typeface="+mn-ea"/>
                <a:cs typeface="+mn-cs"/>
              </a:rPr>
              <a:t>should be shared. A user can disclose information with different accuracy levels; for instance, she may be willing</a:t>
            </a:r>
          </a:p>
          <a:p>
            <a:pPr>
              <a:defRPr/>
            </a:pPr>
            <a:r>
              <a:rPr lang="en-US" dirty="0" smtClean="0">
                <a:ea typeface="+mn-ea"/>
                <a:cs typeface="+mn-cs"/>
              </a:rPr>
              <a:t>to reveal to her close friends the exact room and building on which she is located, but only the vicinity or town to</a:t>
            </a:r>
          </a:p>
          <a:p>
            <a:pPr>
              <a:defRPr/>
            </a:pPr>
            <a:r>
              <a:rPr lang="en-US" dirty="0" smtClean="0">
                <a:ea typeface="+mn-ea"/>
                <a:cs typeface="+mn-cs"/>
              </a:rPr>
              <a:t>others.</a:t>
            </a:r>
            <a:endParaRPr lang="en-US" dirty="0"/>
          </a:p>
        </p:txBody>
      </p:sp>
      <p:sp>
        <p:nvSpPr>
          <p:cNvPr id="51204"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501DF7B-7273-4734-8BC0-284BB6F10B7F}" type="slidenum">
              <a:rPr lang="en-US" smtClean="0"/>
              <a:pPr eaLnBrk="1" hangingPunct="1"/>
              <a:t>14</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z="1400" dirty="0" smtClean="0">
                <a:ea typeface="ＭＳ Ｐゴシック" pitchFamily="34" charset="-128"/>
              </a:rPr>
              <a:t>Current implementation of rules and ontology reasoning in Java using Jena</a:t>
            </a:r>
          </a:p>
          <a:p>
            <a:pPr eaLnBrk="1" hangingPunct="1">
              <a:spcBef>
                <a:spcPct val="0"/>
              </a:spcBef>
            </a:pPr>
            <a:endParaRPr lang="en-US" sz="1400" dirty="0" smtClean="0">
              <a:ea typeface="ＭＳ Ｐゴシック" pitchFamily="34" charset="-128"/>
            </a:endParaRPr>
          </a:p>
          <a:p>
            <a:pPr eaLnBrk="1" hangingPunct="1">
              <a:spcBef>
                <a:spcPct val="0"/>
              </a:spcBef>
            </a:pPr>
            <a:r>
              <a:rPr lang="en-US" sz="1400" dirty="0" smtClean="0">
                <a:ea typeface="ＭＳ Ｐゴシック" pitchFamily="34" charset="-128"/>
              </a:rPr>
              <a:t>A prototype has been implemented by one of our students using Jena semantic Web framework on Android phones. </a:t>
            </a:r>
          </a:p>
          <a:p>
            <a:pPr eaLnBrk="1" hangingPunct="1">
              <a:spcBef>
                <a:spcPct val="0"/>
              </a:spcBef>
            </a:pPr>
            <a:endParaRPr lang="en-US" sz="1400" dirty="0" smtClean="0">
              <a:ea typeface="ＭＳ Ｐゴシック" pitchFamily="34" charset="-128"/>
            </a:endParaRPr>
          </a:p>
          <a:p>
            <a:pPr eaLnBrk="1" hangingPunct="1">
              <a:spcBef>
                <a:spcPct val="0"/>
              </a:spcBef>
            </a:pPr>
            <a:r>
              <a:rPr lang="en-US" sz="1400" dirty="0" smtClean="0">
                <a:ea typeface="ＭＳ Ｐゴシック" pitchFamily="34" charset="-128"/>
              </a:rPr>
              <a:t>Requests are simple messages. Access rights are obtained by performing forward reasoning. Manual construction of answer. Ad-hoc location hierarchy provided for testing purposes.</a:t>
            </a:r>
          </a:p>
          <a:p>
            <a:pPr eaLnBrk="1" hangingPunct="1">
              <a:spcBef>
                <a:spcPct val="0"/>
              </a:spcBef>
            </a:pPr>
            <a:endParaRPr lang="en-US" sz="1400" dirty="0" smtClean="0">
              <a:ea typeface="ＭＳ Ｐゴシック" pitchFamily="34" charset="-128"/>
            </a:endParaRPr>
          </a:p>
          <a:p>
            <a:pPr eaLnBrk="1" hangingPunct="1">
              <a:spcBef>
                <a:spcPct val="0"/>
              </a:spcBef>
            </a:pPr>
            <a:endParaRPr lang="en-US" sz="1400" dirty="0" smtClean="0">
              <a:ea typeface="ＭＳ Ｐゴシック" pitchFamily="34" charset="-128"/>
            </a:endParaRPr>
          </a:p>
          <a:p>
            <a:pPr eaLnBrk="1" hangingPunct="1">
              <a:spcBef>
                <a:spcPct val="0"/>
              </a:spcBef>
            </a:pPr>
            <a:endParaRPr lang="en-US" sz="1400" dirty="0" smtClean="0">
              <a:ea typeface="ＭＳ Ｐゴシック" pitchFamily="34" charset="-128"/>
            </a:endParaRPr>
          </a:p>
        </p:txBody>
      </p:sp>
      <p:sp>
        <p:nvSpPr>
          <p:cNvPr id="52228"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BC6475E0-2972-463D-8A5C-D85854E92443}" type="slidenum">
              <a:rPr lang="en-US" smtClean="0"/>
              <a:pPr eaLnBrk="1" hangingPunct="1"/>
              <a:t>15</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3" name="Notes Placeholder 2"/>
          <p:cNvSpPr>
            <a:spLocks noGrp="1"/>
          </p:cNvSpPr>
          <p:nvPr>
            <p:ph type="body" idx="1"/>
          </p:nvPr>
        </p:nvSpPr>
        <p:spPr/>
        <p:txBody>
          <a:bodyPr/>
          <a:lstStyle/>
          <a:p>
            <a:pPr>
              <a:defRPr/>
            </a:pPr>
            <a:r>
              <a:rPr lang="en-US" dirty="0" smtClean="0">
                <a:ea typeface="+mn-ea"/>
                <a:cs typeface="+mn-cs"/>
              </a:rPr>
              <a:t>This approach has its own limitations as it doesn’t allow sharing on different granularity levels of the location. In many cases the user might be interested to share the location but not in terms of GPS coordinates.</a:t>
            </a:r>
            <a:endParaRPr lang="en-US" dirty="0"/>
          </a:p>
        </p:txBody>
      </p:sp>
      <p:sp>
        <p:nvSpPr>
          <p:cNvPr id="53252"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36B7F53-8A78-4E01-BD48-3F96E7C8A380}" type="slidenum">
              <a:rPr lang="en-US" smtClean="0"/>
              <a:pPr eaLnBrk="1" hangingPunct="1"/>
              <a:t>16</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54276"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3A15872-8FA2-4CEB-BC4C-9EE10DD800A1}" type="slidenum">
              <a:rPr lang="en-US" smtClean="0"/>
              <a:pPr eaLnBrk="1" hangingPunct="1"/>
              <a:t>17</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smtClean="0">
                <a:ea typeface="+mn-ea"/>
                <a:cs typeface="+mn-cs"/>
              </a:rPr>
              <a:t>It will enable users to have default privacy policies based on different accuracy levels.</a:t>
            </a:r>
          </a:p>
          <a:p>
            <a:pPr>
              <a:defRPr/>
            </a:pPr>
            <a:endParaRPr lang="en-US" dirty="0"/>
          </a:p>
        </p:txBody>
      </p:sp>
      <p:sp>
        <p:nvSpPr>
          <p:cNvPr id="55300"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4D91BF9-217C-4362-B8ED-DC5F34A235F5}" type="slidenum">
              <a:rPr lang="en-US" smtClean="0"/>
              <a:pPr eaLnBrk="1" hangingPunct="1"/>
              <a:t>18</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56324"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99528DC1-CF2B-4912-A26D-B648943098B6}" type="slidenum">
              <a:rPr lang="en-US" smtClean="0"/>
              <a:pPr eaLnBrk="1" hangingPunct="1"/>
              <a:t>19</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4F9460A-9E81-496F-91AC-92DE7ABF30C4}" type="slidenum">
              <a:rPr lang="en-US" smtClean="0"/>
              <a:pPr/>
              <a:t>20</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57348"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0AE1F4C-FA1D-4F70-9189-EA24B510A541}" type="slidenum">
              <a:rPr lang="en-US" smtClean="0"/>
              <a:pPr eaLnBrk="1" hangingPunct="1"/>
              <a:t>21</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dirty="0" smtClean="0">
              <a:ea typeface="ＭＳ Ｐゴシック" pitchFamily="34" charset="-128"/>
            </a:endParaRPr>
          </a:p>
          <a:p>
            <a:endParaRPr lang="en-US" dirty="0" smtClean="0">
              <a:ea typeface="ＭＳ Ｐゴシック" pitchFamily="34" charset="-128"/>
            </a:endParaRPr>
          </a:p>
          <a:p>
            <a:endParaRPr lang="en-US" dirty="0" smtClean="0">
              <a:ea typeface="ＭＳ Ｐゴシック" pitchFamily="34" charset="-128"/>
            </a:endParaRPr>
          </a:p>
        </p:txBody>
      </p:sp>
      <p:sp>
        <p:nvSpPr>
          <p:cNvPr id="58372"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BDB4CB3-924F-422B-85F2-FA537D818354}" type="slidenum">
              <a:rPr lang="en-US" smtClean="0"/>
              <a:pPr eaLnBrk="1" hangingPunct="1"/>
              <a:t>22</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63492"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732375F5-14F9-44FA-8FC4-2ED8F0FF0D5D}" type="slidenum">
              <a:rPr lang="en-US" smtClean="0"/>
              <a:pPr eaLnBrk="1" hangingPunct="1"/>
              <a:t>23</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64516"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446770E-83D1-489D-84B4-C426F929B8C8}" type="slidenum">
              <a:rPr lang="en-US" smtClean="0"/>
              <a:pPr eaLnBrk="1" hangingPunct="1"/>
              <a:t>24</a:t>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65540"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5D129CDE-8A02-4FC3-A87D-77E3B4EE9C6A}" type="slidenum">
              <a:rPr lang="en-US" smtClean="0"/>
              <a:pPr eaLnBrk="1" hangingPunct="1"/>
              <a:t>25</a:t>
            </a:fld>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66564"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0AFC0E1-AFFB-4510-8E51-A0766AF8599A}" type="slidenum">
              <a:rPr lang="en-US" smtClean="0"/>
              <a:pPr eaLnBrk="1" hangingPunct="1"/>
              <a:t>26</a:t>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67588"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464DB3A-C19F-40AC-82B0-3971CDCE08DA}" type="slidenum">
              <a:rPr lang="en-US" smtClean="0"/>
              <a:pPr eaLnBrk="1" hangingPunct="1"/>
              <a:t>27</a:t>
            </a:fld>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68612"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478108E-E90E-40DC-87B9-5A01F8B23D39}" type="slidenum">
              <a:rPr lang="en-US" smtClean="0"/>
              <a:pPr eaLnBrk="1" hangingPunct="1"/>
              <a:t>28</a:t>
            </a:fld>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4F9460A-9E81-496F-91AC-92DE7ABF30C4}" type="slidenum">
              <a:rPr lang="en-US" smtClean="0"/>
              <a:pPr/>
              <a:t>29</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69636"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7CF3218-2E07-4DE5-A977-A2594233C005}" type="slidenum">
              <a:rPr lang="en-US" smtClean="0"/>
              <a:pPr eaLnBrk="1" hangingPunct="1"/>
              <a:t>30</a:t>
            </a:fld>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ea typeface="ＭＳ Ｐゴシック" pitchFamily="34" charset="-128"/>
            </a:endParaRPr>
          </a:p>
        </p:txBody>
      </p:sp>
      <p:sp>
        <p:nvSpPr>
          <p:cNvPr id="70660" name="Slide Number Placeholder 3"/>
          <p:cNvSpPr>
            <a:spLocks noGrp="1"/>
          </p:cNvSpPr>
          <p:nvPr>
            <p:ph type="sldNum" sz="quarter" idx="5"/>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4B261067-AA87-4A76-A10C-E9E2CBAD6DB3}" type="slidenum">
              <a:rPr lang="en-US" smtClean="0"/>
              <a:pPr eaLnBrk="1" hangingPunct="1"/>
              <a:t>33</a:t>
            </a:fld>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4F9460A-9E81-496F-91AC-92DE7ABF30C4}" type="slidenum">
              <a:rPr lang="en-US" smtClean="0"/>
              <a:pPr/>
              <a:t>35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096000"/>
            <a:ext cx="8833104" cy="605219"/>
          </a:xfrm>
          <a:prstGeom prst="rect">
            <a:avLst/>
          </a:prstGeom>
          <a:solidFill>
            <a:schemeClr val="tx2"/>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0" cap="none" spc="250" baseline="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dirty="0" smtClean="0"/>
              <a:t>Click to edit Master subtitle style</a:t>
            </a:r>
            <a:endParaRPr kumimoji="0" lang="en-US" dirty="0"/>
          </a:p>
        </p:txBody>
      </p:sp>
      <p:sp>
        <p:nvSpPr>
          <p:cNvPr id="28" name="Date Placeholder 27"/>
          <p:cNvSpPr>
            <a:spLocks noGrp="1"/>
          </p:cNvSpPr>
          <p:nvPr>
            <p:ph type="dt" sz="half" idx="10"/>
          </p:nvPr>
        </p:nvSpPr>
        <p:spPr/>
        <p:txBody>
          <a:bodyPr/>
          <a:lstStyle/>
          <a:p>
            <a:r>
              <a:rPr lang="en-US" smtClean="0"/>
              <a:t>8/6/11</a:t>
            </a:r>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tx2"/>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tx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tx2"/>
                </a:solidFill>
              </a:defRPr>
            </a:lvl1pPr>
          </a:lstStyle>
          <a:p>
            <a:fld id="{BE924555-EAFD-4B2F-96F4-A60706EF2138}"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tx2"/>
                </a:solidFill>
              </a:defRPr>
            </a:lvl1pPr>
          </a:lstStyle>
          <a:p>
            <a:r>
              <a:rPr kumimoji="0" lang="en-US" dirty="0" smtClean="0"/>
              <a:t>Click to edit Master title style</a:t>
            </a:r>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a:solidFill>
                  <a:srgbClr val="000000"/>
                </a:solidFill>
              </a:defRPr>
            </a:lvl1pPr>
          </a:lstStyle>
          <a:p>
            <a:r>
              <a:rPr kumimoji="0" lang="en-US" dirty="0" smtClean="0"/>
              <a:t>Click to edit Master title style</a:t>
            </a:r>
            <a:endParaRPr kumimoji="0" lang="en-US" dirty="0"/>
          </a:p>
        </p:txBody>
      </p:sp>
      <p:sp>
        <p:nvSpPr>
          <p:cNvPr id="4" name="Date Placeholder 3"/>
          <p:cNvSpPr>
            <a:spLocks noGrp="1"/>
          </p:cNvSpPr>
          <p:nvPr>
            <p:ph type="dt" sz="half" idx="10"/>
          </p:nvPr>
        </p:nvSpPr>
        <p:spPr/>
        <p:txBody>
          <a:bodyPr/>
          <a:lstStyle>
            <a:lvl1pPr>
              <a:defRPr>
                <a:solidFill>
                  <a:srgbClr val="FFFFFF"/>
                </a:solidFill>
              </a:defRPr>
            </a:lvl1pPr>
          </a:lstStyle>
          <a:p>
            <a:r>
              <a:rPr lang="en-US" smtClean="0"/>
              <a:t>8/6/11</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4361688" y="1026372"/>
            <a:ext cx="457200" cy="441325"/>
          </a:xfrm>
        </p:spPr>
        <p:txBody>
          <a:bodyPr anchor="ctr" anchorCtr="1">
            <a:normAutofit/>
          </a:bodyPr>
          <a:lstStyle>
            <a:lvl1pPr>
              <a:defRPr sz="1800"/>
            </a:lvl1pPr>
          </a:lstStyle>
          <a:p>
            <a:fld id="{BE924555-EAFD-4B2F-96F4-A60706EF2138}" type="slidenum">
              <a:rPr lang="en-US" smtClean="0"/>
              <a:pPr/>
              <a:t>‹#›</a:t>
            </a:fld>
            <a:endParaRPr lang="en-US" dirty="0"/>
          </a:p>
        </p:txBody>
      </p:sp>
      <p:sp>
        <p:nvSpPr>
          <p:cNvPr id="8" name="Content Placeholder 7"/>
          <p:cNvSpPr>
            <a:spLocks noGrp="1"/>
          </p:cNvSpPr>
          <p:nvPr>
            <p:ph sz="quarter" idx="1"/>
          </p:nvPr>
        </p:nvSpPr>
        <p:spPr>
          <a:xfrm>
            <a:off x="304800" y="1527048"/>
            <a:ext cx="8534400" cy="47975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No Title">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normAutofit/>
          </a:bodyPr>
          <a:lstStyle>
            <a:lvl1pPr>
              <a:defRPr sz="3600"/>
            </a:lvl1p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r>
              <a:rPr lang="en-US" smtClean="0"/>
              <a:t>8/6/11</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nchor="ctr" anchorCtr="1">
            <a:normAutofit/>
          </a:bodyPr>
          <a:lstStyle>
            <a:lvl1pPr>
              <a:defRPr sz="1800"/>
            </a:lvl1pPr>
          </a:lstStyle>
          <a:p>
            <a:fld id="{BE924555-EAFD-4B2F-96F4-A60706EF2138}"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42148227"/>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a:lvl1pPr>
          </a:lstStyle>
          <a:p>
            <a:r>
              <a:rPr kumimoji="0" lang="en-US" dirty="0" smtClean="0"/>
              <a:t>Click to edit Master title style</a:t>
            </a:r>
            <a:endParaRPr kumimoji="0" lang="en-US" dirty="0"/>
          </a:p>
        </p:txBody>
      </p:sp>
      <p:sp>
        <p:nvSpPr>
          <p:cNvPr id="3" name="Date Placeholder 2"/>
          <p:cNvSpPr>
            <a:spLocks noGrp="1"/>
          </p:cNvSpPr>
          <p:nvPr>
            <p:ph type="dt" sz="half" idx="10"/>
          </p:nvPr>
        </p:nvSpPr>
        <p:spPr/>
        <p:txBody>
          <a:bodyPr/>
          <a:lstStyle/>
          <a:p>
            <a:r>
              <a:rPr lang="en-US" smtClean="0"/>
              <a:t>8/6/11</a:t>
            </a:r>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nchor="ctr" anchorCtr="1">
            <a:normAutofit/>
          </a:bodyPr>
          <a:lstStyle>
            <a:lvl1pPr>
              <a:defRPr sz="1800"/>
            </a:lvl1pPr>
          </a:lstStyle>
          <a:p>
            <a:fld id="{BE924555-EAFD-4B2F-96F4-A60706EF2138}"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tx2"/>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715000"/>
          </a:xfrm>
          <a:prstGeom prst="rect">
            <a:avLst/>
          </a:prstGeom>
          <a:solidFill>
            <a:schemeClr val="tx1">
              <a:lumMod val="50000"/>
              <a:lumOff val="50000"/>
            </a:schemeClr>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tx2"/>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tx2"/>
            </a:solidFill>
            <a:prstDash val="solid"/>
          </a:ln>
          <a:effectLst/>
        </p:spPr>
        <p:style>
          <a:lnRef idx="3">
            <a:schemeClr val="lt1"/>
          </a:lnRef>
          <a:fillRef idx="1">
            <a:schemeClr val="accent1"/>
          </a:fillRef>
          <a:effectRef idx="1">
            <a:schemeClr val="accent1"/>
          </a:effectRef>
          <a:fontRef idx="minor">
            <a:schemeClr val="lt1"/>
          </a:fontRef>
        </p:style>
        <p:txBody>
          <a:bodyPr anchor="ctr" anchorCtr="1"/>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nchor="ctr" anchorCtr="1"/>
          <a:lstStyle>
            <a:lvl1pPr algn="ctr">
              <a:defRPr>
                <a:solidFill>
                  <a:schemeClr val="tx2"/>
                </a:solidFill>
              </a:defRPr>
            </a:lvl1pPr>
          </a:lstStyle>
          <a:p>
            <a:fld id="{BE924555-EAFD-4B2F-96F4-A60706EF2138}" type="slidenum">
              <a:rPr lang="en-US" smtClean="0"/>
              <a:pPr/>
              <a:t>‹#›</a:t>
            </a:fld>
            <a:endParaRPr lang="en-US" dirty="0"/>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dirty="0" smtClean="0"/>
              <a:t>Click to edit Master title style</a:t>
            </a:r>
            <a:endParaRPr kumimoji="0" lang="en-US" dirty="0"/>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228600" y="990600"/>
            <a:ext cx="2590800" cy="5257800"/>
          </a:xfrm>
          <a:solidFill>
            <a:schemeClr val="tx1">
              <a:lumMod val="50000"/>
              <a:lumOff val="50000"/>
            </a:schemeClr>
          </a:solidFill>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tx2"/>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r>
              <a:rPr lang="en-US" smtClean="0"/>
              <a:t>8/6/11</a:t>
            </a:r>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reserve="1" userDrawn="1">
  <p:cSld name="Picture without Caption">
    <p:spTree>
      <p:nvGrpSpPr>
        <p:cNvPr id="1" name=""/>
        <p:cNvGrpSpPr/>
        <p:nvPr/>
      </p:nvGrpSpPr>
      <p:grpSpPr>
        <a:xfrm>
          <a:off x="0" y="0"/>
          <a:ext cx="0" cy="0"/>
          <a:chOff x="0" y="0"/>
          <a:chExt cx="0" cy="0"/>
        </a:xfrm>
      </p:grpSpPr>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tx2"/>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tx2"/>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Picture Placeholder 2"/>
          <p:cNvSpPr>
            <a:spLocks noGrp="1"/>
          </p:cNvSpPr>
          <p:nvPr>
            <p:ph type="pic" idx="1"/>
          </p:nvPr>
        </p:nvSpPr>
        <p:spPr>
          <a:xfrm>
            <a:off x="533400" y="609600"/>
            <a:ext cx="8077200" cy="5715000"/>
          </a:xfrm>
        </p:spPr>
        <p:txBody>
          <a:bodyPr/>
          <a:lstStyle>
            <a:lvl1pPr marL="0" indent="0">
              <a:buNone/>
              <a:defRPr sz="3200"/>
            </a:lvl1pPr>
          </a:lstStyle>
          <a:p>
            <a:r>
              <a:rPr kumimoji="0" lang="en-US" smtClean="0"/>
              <a:t>Click icon to add picture</a:t>
            </a:r>
            <a:endParaRPr kumimoji="0" lang="en-US" dirty="0"/>
          </a:p>
        </p:txBody>
      </p:sp>
      <p:sp>
        <p:nvSpPr>
          <p:cNvPr id="22" name="Rectangle 21"/>
          <p:cNvSpPr>
            <a:spLocks noChangeArrowheads="1"/>
          </p:cNvSpPr>
          <p:nvPr/>
        </p:nvSpPr>
        <p:spPr bwMode="auto">
          <a:xfrm>
            <a:off x="149352" y="6388385"/>
            <a:ext cx="8833104" cy="309563"/>
          </a:xfrm>
          <a:prstGeom prst="rect">
            <a:avLst/>
          </a:prstGeom>
          <a:solidFill>
            <a:schemeClr val="tx2"/>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r>
              <a:rPr lang="en-US" smtClean="0"/>
              <a:t>8/6/11</a:t>
            </a:r>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352491929"/>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r>
              <a:rPr lang="en-US" smtClean="0"/>
              <a:t>8/6/11</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924555-EAFD-4B2F-96F4-A60706EF213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tx2"/>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latin typeface="Calibri"/>
                <a:cs typeface="Calibri"/>
              </a:defRPr>
            </a:lvl1pPr>
          </a:lstStyle>
          <a:p>
            <a:r>
              <a:rPr lang="en-US" dirty="0" smtClean="0"/>
              <a:t>8/6/11</a:t>
            </a:r>
            <a:endParaRPr lang="en-US" dirty="0"/>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rgbClr val="666699"/>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rgbClr val="666699"/>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nchorCtr="1"/>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rgbClr val="666699"/>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rgbClr val="666699"/>
                </a:solidFill>
                <a:latin typeface="Calibri"/>
                <a:cs typeface="Calibri"/>
              </a:defRPr>
            </a:lvl1pPr>
          </a:lstStyle>
          <a:p>
            <a:fld id="{BE924555-EAFD-4B2F-96F4-A60706EF2138}" type="slidenum">
              <a:rPr lang="en-US" smtClean="0"/>
              <a:pPr/>
              <a:t>‹#›</a:t>
            </a:fld>
            <a:endParaRPr lang="en-US" dirty="0"/>
          </a:p>
        </p:txBody>
      </p:sp>
      <p:sp>
        <p:nvSpPr>
          <p:cNvPr id="22" name="Title Placeholder 21"/>
          <p:cNvSpPr>
            <a:spLocks noGrp="1"/>
          </p:cNvSpPr>
          <p:nvPr>
            <p:ph type="title"/>
          </p:nvPr>
        </p:nvSpPr>
        <p:spPr>
          <a:xfrm>
            <a:off x="301752" y="228600"/>
            <a:ext cx="8534400" cy="758952"/>
          </a:xfrm>
          <a:prstGeom prst="rect">
            <a:avLst/>
          </a:prstGeom>
        </p:spPr>
        <p:txBody>
          <a:bodyPr vert="horz" anchor="ctr" anchorCtr="0">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301752" y="1524000"/>
            <a:ext cx="8534400" cy="4724400"/>
          </a:xfrm>
          <a:prstGeom prst="rect">
            <a:avLst/>
          </a:prstGeom>
          <a:noFill/>
        </p:spPr>
        <p:txBody>
          <a:bodyPr vert="horz">
            <a:normAutofit/>
          </a:bodyPr>
          <a:lstStyle/>
          <a:p>
            <a:pPr lvl="0" eaLnBrk="1" latinLnBrk="0" hangingPunct="1"/>
            <a:r>
              <a:rPr kumimoji="0" lang="en-US" dirty="0" smtClean="0"/>
              <a:t>Click to edit Ma012345678ter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707" r:id="rId3"/>
    <p:sldLayoutId id="2147483702" r:id="rId4"/>
    <p:sldLayoutId id="2147483705" r:id="rId5"/>
    <p:sldLayoutId id="2147483708" r:id="rId6"/>
    <p:sldLayoutId id="2147483706" r:id="rId7"/>
  </p:sldLayoutIdLst>
  <p:hf hdr="0"/>
  <p:txStyles>
    <p:titleStyle>
      <a:lvl1pPr algn="ctr" rtl="0" eaLnBrk="1" latinLnBrk="0" hangingPunct="1">
        <a:spcBef>
          <a:spcPct val="0"/>
        </a:spcBef>
        <a:buNone/>
        <a:defRPr kumimoji="0" sz="4000" kern="1200">
          <a:solidFill>
            <a:srgbClr val="000000"/>
          </a:solidFill>
          <a:latin typeface="+mj-lt"/>
          <a:ea typeface="+mj-ea"/>
          <a:cs typeface="+mj-cs"/>
        </a:defRPr>
      </a:lvl1pPr>
    </p:titleStyle>
    <p:bodyStyle>
      <a:lvl1pPr marL="274320" indent="-274320" algn="l" rtl="0" eaLnBrk="1" latinLnBrk="0" hangingPunct="1">
        <a:spcBef>
          <a:spcPct val="20000"/>
        </a:spcBef>
        <a:buClr>
          <a:schemeClr val="accent2"/>
        </a:buClr>
        <a:buSzPct val="85000"/>
        <a:buFont typeface="Wingdings 2"/>
        <a:buChar char=""/>
        <a:defRPr kumimoji="0" sz="28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600" kern="1200">
          <a:solidFill>
            <a:schemeClr val="tx1"/>
          </a:solidFill>
          <a:latin typeface="+mn-lt"/>
          <a:ea typeface="+mn-ea"/>
          <a:cs typeface="+mn-cs"/>
        </a:defRPr>
      </a:lvl2pPr>
      <a:lvl3pPr marL="822960" indent="-228600" algn="l" rtl="0" eaLnBrk="1" latinLnBrk="0" hangingPunct="1">
        <a:spcBef>
          <a:spcPct val="20000"/>
        </a:spcBef>
        <a:buClr>
          <a:schemeClr val="accent2"/>
        </a:buClr>
        <a:buSzPct val="75000"/>
        <a:buFont typeface="Wingdings 2"/>
        <a:buChar char=""/>
        <a:defRPr kumimoji="0" sz="2400" kern="1200">
          <a:solidFill>
            <a:schemeClr val="tx1"/>
          </a:solidFill>
          <a:latin typeface="+mn-lt"/>
          <a:ea typeface="+mn-ea"/>
          <a:cs typeface="+mn-cs"/>
        </a:defRPr>
      </a:lvl3pPr>
      <a:lvl4pPr marL="1097280" indent="-228600" algn="l" rtl="0" eaLnBrk="1" latinLnBrk="0" hangingPunct="1">
        <a:spcBef>
          <a:spcPct val="20000"/>
        </a:spcBef>
        <a:buClr>
          <a:schemeClr val="accent2"/>
        </a:buClr>
        <a:buSzPct val="70000"/>
        <a:buFont typeface="Wingdings"/>
        <a:buChar char=""/>
        <a:defRPr kumimoji="0" sz="2200" kern="1200">
          <a:solidFill>
            <a:schemeClr val="tx1"/>
          </a:solidFill>
          <a:latin typeface="+mn-lt"/>
          <a:ea typeface="+mn-ea"/>
          <a:cs typeface="+mn-cs"/>
        </a:defRPr>
      </a:lvl4pPr>
      <a:lvl5pPr marL="1371600" indent="-228600" algn="l" rtl="0" eaLnBrk="1" latinLnBrk="0" hangingPunct="1">
        <a:spcBef>
          <a:spcPct val="20000"/>
        </a:spcBef>
        <a:buClr>
          <a:schemeClr val="accent2"/>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6.png"/><Relationship Id="rId6" Type="http://schemas.openxmlformats.org/officeDocument/2006/relationships/image" Target="../media/image17.png"/><Relationship Id="rId7" Type="http://schemas.openxmlformats.org/officeDocument/2006/relationships/image" Target="../media/image18.png"/><Relationship Id="rId8" Type="http://schemas.openxmlformats.org/officeDocument/2006/relationships/image" Target="../media/image19.jpe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17.png"/><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 Id="rId3" Type="http://schemas.openxmlformats.org/officeDocument/2006/relationships/image" Target="../media/image2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2819400"/>
            <a:ext cx="8839200" cy="3200400"/>
          </a:xfrm>
        </p:spPr>
        <p:txBody>
          <a:bodyPr>
            <a:normAutofit/>
          </a:bodyPr>
          <a:lstStyle/>
          <a:p>
            <a:pPr lvl="0" fontAlgn="base">
              <a:spcAft>
                <a:spcPct val="0"/>
              </a:spcAft>
              <a:buClrTx/>
              <a:buSzTx/>
            </a:pPr>
            <a:r>
              <a:rPr lang="en-US" sz="3200" spc="0" dirty="0">
                <a:solidFill>
                  <a:prstClr val="black"/>
                </a:solidFill>
                <a:latin typeface="Calibri"/>
                <a:ea typeface="ＭＳ Ｐゴシック" pitchFamily="34" charset="-128"/>
              </a:rPr>
              <a:t>Laura Zavala, </a:t>
            </a:r>
            <a:r>
              <a:rPr lang="en-US" sz="3200" spc="0" dirty="0" err="1">
                <a:solidFill>
                  <a:prstClr val="black"/>
                </a:solidFill>
                <a:latin typeface="Calibri"/>
                <a:ea typeface="ＭＳ Ｐゴシック" pitchFamily="34" charset="-128"/>
              </a:rPr>
              <a:t>Radhika</a:t>
            </a:r>
            <a:r>
              <a:rPr lang="en-US" sz="3200" spc="0" dirty="0">
                <a:solidFill>
                  <a:prstClr val="black"/>
                </a:solidFill>
                <a:latin typeface="Calibri"/>
                <a:ea typeface="ＭＳ Ｐゴシック" pitchFamily="34" charset="-128"/>
              </a:rPr>
              <a:t> </a:t>
            </a:r>
            <a:r>
              <a:rPr lang="en-US" sz="3200" spc="0" dirty="0" err="1">
                <a:solidFill>
                  <a:prstClr val="black"/>
                </a:solidFill>
                <a:latin typeface="Calibri"/>
                <a:ea typeface="ＭＳ Ｐゴシック" pitchFamily="34" charset="-128"/>
              </a:rPr>
              <a:t>Dharurkar</a:t>
            </a:r>
            <a:r>
              <a:rPr lang="en-US" sz="3200" spc="0" dirty="0">
                <a:solidFill>
                  <a:prstClr val="black"/>
                </a:solidFill>
                <a:latin typeface="Calibri"/>
                <a:ea typeface="ＭＳ Ｐゴシック" pitchFamily="34" charset="-128"/>
              </a:rPr>
              <a:t>, </a:t>
            </a:r>
            <a:r>
              <a:rPr lang="en-US" sz="3200" spc="0" dirty="0" err="1">
                <a:solidFill>
                  <a:prstClr val="black"/>
                </a:solidFill>
                <a:latin typeface="Calibri"/>
                <a:ea typeface="ＭＳ Ｐゴシック" pitchFamily="34" charset="-128"/>
              </a:rPr>
              <a:t>Pramod</a:t>
            </a:r>
            <a:r>
              <a:rPr lang="en-US" sz="3200" spc="0" dirty="0">
                <a:solidFill>
                  <a:prstClr val="black"/>
                </a:solidFill>
                <a:latin typeface="Calibri"/>
                <a:ea typeface="ＭＳ Ｐゴシック" pitchFamily="34" charset="-128"/>
              </a:rPr>
              <a:t> </a:t>
            </a:r>
            <a:r>
              <a:rPr lang="en-US" sz="3200" spc="0" dirty="0" err="1">
                <a:solidFill>
                  <a:prstClr val="black"/>
                </a:solidFill>
                <a:latin typeface="Calibri"/>
                <a:ea typeface="ＭＳ Ｐゴシック" pitchFamily="34" charset="-128"/>
              </a:rPr>
              <a:t>Jagtap</a:t>
            </a:r>
            <a:r>
              <a:rPr lang="en-US" sz="3200" spc="0" dirty="0">
                <a:solidFill>
                  <a:prstClr val="black"/>
                </a:solidFill>
                <a:latin typeface="Calibri"/>
                <a:ea typeface="ＭＳ Ｐゴシック" pitchFamily="34" charset="-128"/>
              </a:rPr>
              <a:t>, </a:t>
            </a:r>
            <a:br>
              <a:rPr lang="en-US" sz="3200" spc="0" dirty="0">
                <a:solidFill>
                  <a:prstClr val="black"/>
                </a:solidFill>
                <a:latin typeface="Calibri"/>
                <a:ea typeface="ＭＳ Ｐゴシック" pitchFamily="34" charset="-128"/>
              </a:rPr>
            </a:br>
            <a:r>
              <a:rPr lang="en-US" sz="3200" spc="0" dirty="0">
                <a:solidFill>
                  <a:prstClr val="black"/>
                </a:solidFill>
                <a:latin typeface="Calibri"/>
                <a:ea typeface="ＭＳ Ｐゴシック" pitchFamily="34" charset="-128"/>
              </a:rPr>
              <a:t>Tim Finin, Anupam Joshi and </a:t>
            </a:r>
            <a:r>
              <a:rPr lang="en-US" sz="3200" spc="0" dirty="0" err="1">
                <a:solidFill>
                  <a:prstClr val="black"/>
                </a:solidFill>
                <a:latin typeface="Calibri"/>
                <a:ea typeface="ＭＳ Ｐゴシック" pitchFamily="34" charset="-128"/>
              </a:rPr>
              <a:t>Amey</a:t>
            </a:r>
            <a:r>
              <a:rPr lang="en-US" sz="3200" spc="0" dirty="0">
                <a:solidFill>
                  <a:prstClr val="black"/>
                </a:solidFill>
                <a:latin typeface="Calibri"/>
                <a:ea typeface="ＭＳ Ｐゴシック" pitchFamily="34" charset="-128"/>
              </a:rPr>
              <a:t> </a:t>
            </a:r>
            <a:r>
              <a:rPr lang="en-US" sz="3200" spc="0" dirty="0" smtClean="0">
                <a:solidFill>
                  <a:prstClr val="black"/>
                </a:solidFill>
                <a:latin typeface="Calibri"/>
                <a:ea typeface="ＭＳ Ｐゴシック" pitchFamily="34" charset="-128"/>
              </a:rPr>
              <a:t>Sane</a:t>
            </a:r>
          </a:p>
          <a:p>
            <a:pPr lvl="0" fontAlgn="base">
              <a:spcAft>
                <a:spcPct val="0"/>
              </a:spcAft>
              <a:buClrTx/>
              <a:buSzTx/>
            </a:pPr>
            <a:endParaRPr lang="en-US" sz="1081" spc="0" dirty="0" smtClean="0">
              <a:solidFill>
                <a:prstClr val="black"/>
              </a:solidFill>
              <a:latin typeface="Calibri"/>
              <a:ea typeface="ＭＳ Ｐゴシック" pitchFamily="34" charset="-128"/>
            </a:endParaRPr>
          </a:p>
          <a:p>
            <a:pPr lvl="0" fontAlgn="base">
              <a:spcAft>
                <a:spcPct val="0"/>
              </a:spcAft>
              <a:buClrTx/>
              <a:buSzTx/>
            </a:pPr>
            <a:r>
              <a:rPr lang="en-US" sz="2800" spc="0" dirty="0" smtClean="0">
                <a:solidFill>
                  <a:prstClr val="black"/>
                </a:solidFill>
                <a:latin typeface="Calibri"/>
                <a:ea typeface="ＭＳ Ｐゴシック" pitchFamily="34" charset="-128"/>
              </a:rPr>
              <a:t>University of Maryland, Baltimore County</a:t>
            </a:r>
            <a:endParaRPr lang="en-US" sz="2400" spc="0" dirty="0" smtClean="0">
              <a:solidFill>
                <a:prstClr val="black"/>
              </a:solidFill>
              <a:latin typeface="Calibri"/>
              <a:ea typeface="ＭＳ Ｐゴシック" pitchFamily="34" charset="-128"/>
            </a:endParaRPr>
          </a:p>
          <a:p>
            <a:pPr lvl="0" fontAlgn="base">
              <a:spcAft>
                <a:spcPct val="0"/>
              </a:spcAft>
              <a:buClrTx/>
              <a:buSzTx/>
            </a:pPr>
            <a:endParaRPr lang="en-US" sz="800" spc="0" dirty="0" smtClean="0">
              <a:solidFill>
                <a:prstClr val="black"/>
              </a:solidFill>
              <a:latin typeface="Calibri"/>
              <a:ea typeface="ＭＳ Ｐゴシック" pitchFamily="34" charset="-128"/>
            </a:endParaRPr>
          </a:p>
          <a:p>
            <a:pPr lvl="0" fontAlgn="base">
              <a:spcAft>
                <a:spcPct val="0"/>
              </a:spcAft>
              <a:buClrTx/>
              <a:buSzTx/>
            </a:pPr>
            <a:endParaRPr lang="en-US" sz="800" spc="0" dirty="0">
              <a:solidFill>
                <a:prstClr val="black"/>
              </a:solidFill>
              <a:latin typeface="Calibri"/>
              <a:ea typeface="ＭＳ Ｐゴシック" pitchFamily="34" charset="-128"/>
            </a:endParaRPr>
          </a:p>
          <a:p>
            <a:pPr lvl="0" fontAlgn="base">
              <a:spcAft>
                <a:spcPct val="0"/>
              </a:spcAft>
              <a:buClrTx/>
              <a:buSzTx/>
            </a:pPr>
            <a:endParaRPr lang="en-US" sz="800" spc="0" dirty="0">
              <a:solidFill>
                <a:prstClr val="black"/>
              </a:solidFill>
              <a:latin typeface="Calibri"/>
              <a:ea typeface="ＭＳ Ｐゴシック" pitchFamily="34" charset="-128"/>
            </a:endParaRPr>
          </a:p>
          <a:p>
            <a:pPr lvl="0" fontAlgn="base">
              <a:spcAft>
                <a:spcPct val="0"/>
              </a:spcAft>
              <a:buClrTx/>
              <a:buSzTx/>
            </a:pPr>
            <a:endParaRPr lang="en-US" sz="800" spc="0" dirty="0">
              <a:solidFill>
                <a:prstClr val="black"/>
              </a:solidFill>
              <a:latin typeface="Calibri"/>
              <a:ea typeface="ＭＳ Ｐゴシック" pitchFamily="34" charset="-128"/>
            </a:endParaRPr>
          </a:p>
          <a:p>
            <a:pPr lvl="0" fontAlgn="base">
              <a:spcAft>
                <a:spcPct val="0"/>
              </a:spcAft>
              <a:buClrTx/>
              <a:buSzTx/>
            </a:pPr>
            <a:r>
              <a:rPr lang="en-US" sz="2400" spc="0" dirty="0">
                <a:solidFill>
                  <a:prstClr val="black"/>
                </a:solidFill>
                <a:latin typeface="Calibri"/>
                <a:ea typeface="ＭＳ Ｐゴシック" pitchFamily="34" charset="-128"/>
              </a:rPr>
              <a:t>AAAI Workshop on Activity Context Representation</a:t>
            </a:r>
            <a:r>
              <a:rPr lang="en-US" sz="800" spc="0" dirty="0" smtClean="0">
                <a:solidFill>
                  <a:prstClr val="black"/>
                </a:solidFill>
                <a:latin typeface="Calibri"/>
                <a:ea typeface="ＭＳ Ｐゴシック" pitchFamily="34" charset="-128"/>
              </a:rPr>
              <a:t/>
            </a:r>
            <a:br>
              <a:rPr lang="en-US" sz="800" spc="0" dirty="0" smtClean="0">
                <a:solidFill>
                  <a:prstClr val="black"/>
                </a:solidFill>
                <a:latin typeface="Calibri"/>
                <a:ea typeface="ＭＳ Ｐゴシック" pitchFamily="34" charset="-128"/>
              </a:rPr>
            </a:br>
            <a:r>
              <a:rPr lang="en-US" sz="2400" spc="0" dirty="0" smtClean="0">
                <a:solidFill>
                  <a:prstClr val="black"/>
                </a:solidFill>
                <a:latin typeface="Calibri"/>
                <a:ea typeface="ＭＳ Ｐゴシック" pitchFamily="34" charset="-128"/>
              </a:rPr>
              <a:t>07 </a:t>
            </a:r>
            <a:r>
              <a:rPr lang="en-US" sz="2400" spc="0" dirty="0">
                <a:solidFill>
                  <a:prstClr val="black"/>
                </a:solidFill>
                <a:latin typeface="Calibri"/>
                <a:ea typeface="ＭＳ Ｐゴシック" pitchFamily="34" charset="-128"/>
              </a:rPr>
              <a:t>August 2011</a:t>
            </a:r>
          </a:p>
          <a:p>
            <a:endParaRPr lang="en-US" dirty="0"/>
          </a:p>
        </p:txBody>
      </p:sp>
      <p:sp>
        <p:nvSpPr>
          <p:cNvPr id="2" name="Title 1"/>
          <p:cNvSpPr>
            <a:spLocks noGrp="1"/>
          </p:cNvSpPr>
          <p:nvPr>
            <p:ph type="ctrTitle"/>
          </p:nvPr>
        </p:nvSpPr>
        <p:spPr>
          <a:xfrm>
            <a:off x="152400" y="533400"/>
            <a:ext cx="8839200" cy="1447800"/>
          </a:xfrm>
        </p:spPr>
        <p:txBody>
          <a:bodyPr>
            <a:noAutofit/>
          </a:bodyPr>
          <a:lstStyle/>
          <a:p>
            <a:r>
              <a:rPr lang="en-US" sz="4800" b="1" dirty="0" smtClean="0">
                <a:solidFill>
                  <a:schemeClr val="tx1"/>
                </a:solidFill>
                <a:cs typeface="Calibri"/>
              </a:rPr>
              <a:t>Mobile</a:t>
            </a:r>
            <a:r>
              <a:rPr lang="en-US" sz="4800" b="1" dirty="0">
                <a:solidFill>
                  <a:schemeClr val="tx1"/>
                </a:solidFill>
                <a:cs typeface="Calibri"/>
              </a:rPr>
              <a:t>, Collaborative and</a:t>
            </a:r>
            <a:br>
              <a:rPr lang="en-US" sz="4800" b="1" dirty="0">
                <a:solidFill>
                  <a:schemeClr val="tx1"/>
                </a:solidFill>
                <a:cs typeface="Calibri"/>
              </a:rPr>
            </a:br>
            <a:r>
              <a:rPr lang="en-US" sz="4800" b="1" dirty="0">
                <a:solidFill>
                  <a:schemeClr val="tx1"/>
                </a:solidFill>
                <a:cs typeface="Calibri"/>
              </a:rPr>
              <a:t>Context-Aware Systems</a:t>
            </a:r>
          </a:p>
        </p:txBody>
      </p:sp>
      <p:pic>
        <p:nvPicPr>
          <p:cNvPr id="8" name="Picture 2" descr="UMBC ebiquity research group"/>
          <p:cNvPicPr>
            <a:picLocks noChangeAspect="1" noChangeArrowheads="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239713" y="6070714"/>
            <a:ext cx="2427287" cy="708019"/>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9" name="TextBox 4"/>
          <p:cNvSpPr txBox="1">
            <a:spLocks noChangeArrowheads="1"/>
          </p:cNvSpPr>
          <p:nvPr/>
        </p:nvSpPr>
        <p:spPr bwMode="auto">
          <a:xfrm>
            <a:off x="4572000" y="6232634"/>
            <a:ext cx="4330700" cy="461665"/>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r>
              <a:rPr lang="en-US" sz="2400" dirty="0">
                <a:solidFill>
                  <a:schemeClr val="tx2">
                    <a:lumMod val="20000"/>
                    <a:lumOff val="80000"/>
                  </a:schemeClr>
                </a:solidFill>
              </a:rPr>
              <a:t>http://ebiquity.umbc.edu/p/539/</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7322567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sz="quarter" idx="1"/>
          </p:nvPr>
        </p:nvSpPr>
        <p:spPr>
          <a:xfrm>
            <a:off x="1447800" y="1905000"/>
            <a:ext cx="6248400" cy="4267200"/>
          </a:xfrm>
        </p:spPr>
        <p:txBody>
          <a:bodyPr>
            <a:normAutofit/>
          </a:bodyPr>
          <a:lstStyle/>
          <a:p>
            <a:r>
              <a:rPr lang="en-US" sz="3000" b="1" dirty="0" smtClean="0"/>
              <a:t>Background, motivation </a:t>
            </a:r>
            <a:r>
              <a:rPr lang="en-US" sz="3000" b="1" dirty="0"/>
              <a:t>and</a:t>
            </a:r>
            <a:r>
              <a:rPr lang="en-US" sz="3000" b="1" dirty="0" smtClean="0"/>
              <a:t> goals</a:t>
            </a:r>
            <a:endParaRPr lang="en-US" sz="3000" b="1" dirty="0"/>
          </a:p>
          <a:p>
            <a:r>
              <a:rPr lang="en-US" sz="3000" dirty="0"/>
              <a:t>General</a:t>
            </a:r>
            <a:r>
              <a:rPr lang="en-US" sz="3000" dirty="0" smtClean="0"/>
              <a:t> </a:t>
            </a:r>
            <a:r>
              <a:rPr lang="en-US" sz="3000" dirty="0"/>
              <a:t>i</a:t>
            </a:r>
            <a:r>
              <a:rPr lang="en-US" sz="3000" dirty="0" smtClean="0"/>
              <a:t>nteraction architecture</a:t>
            </a:r>
            <a:endParaRPr lang="en-US" sz="3000" dirty="0"/>
          </a:p>
          <a:p>
            <a:r>
              <a:rPr lang="en-US" sz="3000" dirty="0" smtClean="0"/>
              <a:t>Semantic </a:t>
            </a:r>
            <a:r>
              <a:rPr lang="en-US" sz="3000" dirty="0"/>
              <a:t>context modeling</a:t>
            </a:r>
          </a:p>
          <a:p>
            <a:r>
              <a:rPr lang="en-US" sz="3000" dirty="0"/>
              <a:t>Privacy preservation</a:t>
            </a:r>
          </a:p>
          <a:p>
            <a:r>
              <a:rPr lang="en-US" sz="3000" dirty="0" smtClean="0"/>
              <a:t>Context </a:t>
            </a:r>
            <a:r>
              <a:rPr lang="en-US" sz="3000" dirty="0"/>
              <a:t>/ situation </a:t>
            </a:r>
            <a:r>
              <a:rPr lang="en-US" sz="3000" dirty="0" smtClean="0"/>
              <a:t>recognition</a:t>
            </a:r>
          </a:p>
          <a:p>
            <a:r>
              <a:rPr lang="en-US" sz="3000" dirty="0" smtClean="0"/>
              <a:t>Ongoing </a:t>
            </a:r>
            <a:r>
              <a:rPr lang="en-US" sz="3000" dirty="0"/>
              <a:t>and</a:t>
            </a:r>
            <a:r>
              <a:rPr lang="en-US" sz="3000" dirty="0" smtClean="0"/>
              <a:t> </a:t>
            </a:r>
            <a:r>
              <a:rPr lang="en-US" sz="3000" dirty="0"/>
              <a:t>f</a:t>
            </a:r>
            <a:r>
              <a:rPr lang="en-US" sz="3000" dirty="0" smtClean="0"/>
              <a:t>uture work</a:t>
            </a:r>
          </a:p>
          <a:p>
            <a:r>
              <a:rPr lang="en-US" sz="3000" dirty="0" smtClean="0"/>
              <a:t>Conclusion</a:t>
            </a:r>
          </a:p>
          <a:p>
            <a:endParaRPr lang="en-US" sz="3000" dirty="0"/>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2</a:t>
            </a:fld>
            <a:endParaRPr lang="en-US"/>
          </a:p>
        </p:txBody>
      </p:sp>
      <p:sp>
        <p:nvSpPr>
          <p:cNvPr id="6" name="Footer Placeholder 5"/>
          <p:cNvSpPr>
            <a:spLocks noGrp="1"/>
          </p:cNvSpPr>
          <p:nvPr>
            <p:ph type="ftr" sz="quarter" idx="11"/>
          </p:nvPr>
        </p:nvSpPr>
        <p:spPr/>
        <p:txBody>
          <a:bodyPr/>
          <a:lstStyle/>
          <a:p>
            <a:endParaRPr lang="en-US" dirty="0"/>
          </a:p>
        </p:txBody>
      </p:sp>
      <p:pic>
        <p:nvPicPr>
          <p:cNvPr id="7" name="Picture 6" descr="lloyd.png"/>
          <p:cNvPicPr>
            <a:picLocks noChangeAspect="1"/>
          </p:cNvPicPr>
          <p:nvPr/>
        </p:nvPicPr>
        <p:blipFill>
          <a:blip r:embed="rId3"/>
          <a:stretch>
            <a:fillRect/>
          </a:stretch>
        </p:blipFill>
        <p:spPr>
          <a:xfrm>
            <a:off x="8077200" y="63500"/>
            <a:ext cx="774700" cy="12319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smtClean="0"/>
              <a:t>8/6/11</a:t>
            </a:r>
            <a:endParaRPr lang="en-US"/>
          </a:p>
        </p:txBody>
      </p:sp>
      <p:sp>
        <p:nvSpPr>
          <p:cNvPr id="4" name="Footer Placeholder 3"/>
          <p:cNvSpPr>
            <a:spLocks noGrp="1"/>
          </p:cNvSpPr>
          <p:nvPr>
            <p:ph type="ftr" sz="quarter" idx="11"/>
          </p:nvPr>
        </p:nvSpPr>
        <p:spPr/>
        <p:txBody>
          <a:bodyPr/>
          <a:lstStyle/>
          <a:p>
            <a:endParaRPr lang="en-US" dirty="0"/>
          </a:p>
        </p:txBody>
      </p:sp>
      <p:sp>
        <p:nvSpPr>
          <p:cNvPr id="6" name="Content Placeholder 5"/>
          <p:cNvSpPr>
            <a:spLocks noGrp="1"/>
          </p:cNvSpPr>
          <p:nvPr>
            <p:ph sz="quarter" idx="1"/>
          </p:nvPr>
        </p:nvSpPr>
        <p:spPr>
          <a:xfrm>
            <a:off x="457200" y="1524000"/>
            <a:ext cx="8382000" cy="4876800"/>
          </a:xfrm>
        </p:spPr>
        <p:txBody>
          <a:bodyPr>
            <a:normAutofit/>
          </a:bodyPr>
          <a:lstStyle/>
          <a:p>
            <a:r>
              <a:rPr lang="en-US" dirty="0" smtClean="0"/>
              <a:t>P</a:t>
            </a:r>
            <a:r>
              <a:rPr lang="en-US" sz="2800" dirty="0" smtClean="0"/>
              <a:t>art of an NSF collaborative project with NC state (M. </a:t>
            </a:r>
            <a:r>
              <a:rPr lang="en-US" dirty="0" smtClean="0"/>
              <a:t>Singh &amp; I. Rhee) </a:t>
            </a:r>
            <a:r>
              <a:rPr lang="en-US" sz="2800" dirty="0" smtClean="0"/>
              <a:t>and </a:t>
            </a:r>
            <a:r>
              <a:rPr lang="en-US" dirty="0" smtClean="0"/>
              <a:t>Duke (R. </a:t>
            </a:r>
            <a:r>
              <a:rPr lang="en-US" dirty="0" err="1" smtClean="0"/>
              <a:t>Choudhury</a:t>
            </a:r>
            <a:r>
              <a:rPr lang="en-US" dirty="0" smtClean="0"/>
              <a:t>)</a:t>
            </a:r>
            <a:endParaRPr lang="en-US" sz="2800" dirty="0" smtClean="0"/>
          </a:p>
          <a:p>
            <a:r>
              <a:rPr lang="en-US" dirty="0" smtClean="0"/>
              <a:t>http://</a:t>
            </a:r>
            <a:r>
              <a:rPr lang="en-US" dirty="0" err="1" smtClean="0"/>
              <a:t>sites.google.com/site/platysproject</a:t>
            </a:r>
            <a:r>
              <a:rPr lang="en-US" dirty="0" smtClean="0"/>
              <a:t>/</a:t>
            </a:r>
          </a:p>
          <a:p>
            <a:r>
              <a:rPr lang="en-US" sz="2800" dirty="0" smtClean="0"/>
              <a:t>Overall theme: </a:t>
            </a:r>
            <a:r>
              <a:rPr lang="en-US" dirty="0" smtClean="0"/>
              <a:t>enable smartphones to</a:t>
            </a:r>
            <a:r>
              <a:rPr lang="en-US" sz="2800" dirty="0" smtClean="0"/>
              <a:t> learn and </a:t>
            </a:r>
            <a:r>
              <a:rPr lang="en-US" dirty="0" smtClean="0"/>
              <a:t>exploit</a:t>
            </a:r>
            <a:r>
              <a:rPr lang="en-US" sz="2800" dirty="0" smtClean="0"/>
              <a:t> a richer notion of </a:t>
            </a:r>
            <a:r>
              <a:rPr lang="en-US" sz="2800" i="1" dirty="0" smtClean="0"/>
              <a:t>place</a:t>
            </a:r>
          </a:p>
          <a:p>
            <a:pPr lvl="1"/>
            <a:r>
              <a:rPr lang="en-US" sz="2800" dirty="0" smtClean="0"/>
              <a:t>Place is more than GPS coordinates</a:t>
            </a:r>
          </a:p>
          <a:p>
            <a:pPr lvl="1"/>
            <a:r>
              <a:rPr lang="en-US" sz="2800" dirty="0" smtClean="0"/>
              <a:t>Conceptual places include people, devices, </a:t>
            </a:r>
            <a:r>
              <a:rPr lang="en-US" sz="2800" dirty="0" err="1" smtClean="0"/>
              <a:t>activ-ities</a:t>
            </a:r>
            <a:r>
              <a:rPr lang="en-US" sz="2800" dirty="0" smtClean="0"/>
              <a:t>, purpose, roles, background knowledge, etc.</a:t>
            </a:r>
          </a:p>
          <a:p>
            <a:pPr lvl="1"/>
            <a:r>
              <a:rPr lang="en-US" sz="2800" dirty="0" smtClean="0"/>
              <a:t>Use this to provide better services and user experience</a:t>
            </a:r>
            <a:endParaRPr lang="en-US" sz="2800" dirty="0"/>
          </a:p>
        </p:txBody>
      </p:sp>
      <p:pic>
        <p:nvPicPr>
          <p:cNvPr id="7" name="Picture 6" descr="fishSwarm728.jpg"/>
          <p:cNvPicPr preferRelativeResize="0">
            <a:picLocks/>
          </p:cNvPicPr>
          <p:nvPr/>
        </p:nvPicPr>
        <p:blipFill>
          <a:blip r:embed="rId2"/>
          <a:srcRect b="16089"/>
          <a:stretch>
            <a:fillRect/>
          </a:stretch>
        </p:blipFill>
        <p:spPr>
          <a:xfrm>
            <a:off x="152400" y="152401"/>
            <a:ext cx="8839200" cy="1342729"/>
          </a:xfrm>
          <a:prstGeom prst="rect">
            <a:avLst/>
          </a:prstGeom>
        </p:spPr>
      </p:pic>
      <p:sp>
        <p:nvSpPr>
          <p:cNvPr id="2" name="Title 1"/>
          <p:cNvSpPr>
            <a:spLocks noGrp="1"/>
          </p:cNvSpPr>
          <p:nvPr>
            <p:ph type="title"/>
          </p:nvPr>
        </p:nvSpPr>
        <p:spPr/>
        <p:txBody>
          <a:bodyPr>
            <a:normAutofit fontScale="90000"/>
          </a:bodyPr>
          <a:lstStyle/>
          <a:p>
            <a:r>
              <a:rPr lang="en-US" sz="4400" b="1" dirty="0" smtClean="0">
                <a:solidFill>
                  <a:schemeClr val="bg1"/>
                </a:solidFill>
              </a:rPr>
              <a:t>Platys Project</a:t>
            </a:r>
            <a:endParaRPr lang="en-US" sz="4400" b="1" dirty="0">
              <a:solidFill>
                <a:schemeClr val="bg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 am …</a:t>
            </a:r>
            <a:endParaRPr lang="en-US" dirty="0"/>
          </a:p>
        </p:txBody>
      </p:sp>
      <p:sp>
        <p:nvSpPr>
          <p:cNvPr id="3" name="Date Placeholder 2"/>
          <p:cNvSpPr>
            <a:spLocks noGrp="1"/>
          </p:cNvSpPr>
          <p:nvPr>
            <p:ph type="dt" sz="half" idx="10"/>
          </p:nvPr>
        </p:nvSpPr>
        <p:spPr/>
        <p:txBody>
          <a:bodyPr/>
          <a:lstStyle/>
          <a:p>
            <a:r>
              <a:rPr lang="en-US" smtClean="0"/>
              <a:t>8/6/11</a:t>
            </a:r>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E924555-EAFD-4B2F-96F4-A60706EF2138}" type="slidenum">
              <a:rPr lang="en-US" smtClean="0"/>
              <a:pPr/>
              <a:t>4</a:t>
            </a:fld>
            <a:endParaRPr lang="en-US" dirty="0"/>
          </a:p>
        </p:txBody>
      </p:sp>
      <p:sp>
        <p:nvSpPr>
          <p:cNvPr id="6" name="Content Placeholder 5"/>
          <p:cNvSpPr>
            <a:spLocks noGrp="1"/>
          </p:cNvSpPr>
          <p:nvPr>
            <p:ph sz="quarter" idx="1"/>
          </p:nvPr>
        </p:nvSpPr>
        <p:spPr/>
        <p:txBody>
          <a:bodyPr>
            <a:normAutofit fontScale="92500"/>
          </a:bodyPr>
          <a:lstStyle/>
          <a:p>
            <a:r>
              <a:rPr lang="en-US" dirty="0" smtClean="0"/>
              <a:t>at (37.79414, -122.39597)</a:t>
            </a:r>
          </a:p>
          <a:p>
            <a:pPr>
              <a:buNone/>
            </a:pPr>
            <a:r>
              <a:rPr lang="en-US" dirty="0" smtClean="0"/>
              <a:t>vs.</a:t>
            </a:r>
          </a:p>
          <a:p>
            <a:r>
              <a:rPr lang="en-US" dirty="0" smtClean="0"/>
              <a:t>in a hotel, the Hyatt Regency SF, San Francisco, …</a:t>
            </a:r>
          </a:p>
          <a:p>
            <a:r>
              <a:rPr lang="en-US" dirty="0" smtClean="0"/>
              <a:t>participating in  a meeting, a workshop, the AAAI  Activity Context Representation Workshop, …</a:t>
            </a:r>
          </a:p>
          <a:p>
            <a:r>
              <a:rPr lang="en-US" dirty="0" smtClean="0"/>
              <a:t>with other &gt;10 people including L. </a:t>
            </a:r>
            <a:r>
              <a:rPr lang="en-US" dirty="0" err="1" smtClean="0"/>
              <a:t>Shastri</a:t>
            </a:r>
            <a:r>
              <a:rPr lang="en-US" dirty="0" smtClean="0"/>
              <a:t> …</a:t>
            </a:r>
          </a:p>
          <a:p>
            <a:r>
              <a:rPr lang="en-US" dirty="0" smtClean="0"/>
              <a:t>filling a speaker role</a:t>
            </a:r>
          </a:p>
          <a:p>
            <a:r>
              <a:rPr lang="en-US" dirty="0" smtClean="0"/>
              <a:t>remembering I was here yesterday from 08:52 to 10:24 …</a:t>
            </a:r>
          </a:p>
          <a:p>
            <a:r>
              <a:rPr lang="en-US" dirty="0" smtClean="0"/>
              <a:t>seeing many WIFI access point here: …</a:t>
            </a:r>
          </a:p>
          <a:p>
            <a:r>
              <a:rPr lang="en-US" dirty="0" smtClean="0"/>
              <a:t>…</a:t>
            </a:r>
          </a:p>
          <a:p>
            <a:endParaRPr lang="en-US" dirty="0" smtClean="0"/>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rotWithShape="1">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31941" t="38281" r="21742" b="15363"/>
          <a:stretch/>
        </p:blipFill>
        <p:spPr bwMode="auto">
          <a:xfrm>
            <a:off x="2956953" y="1371600"/>
            <a:ext cx="5958448" cy="3352800"/>
          </a:xfrm>
          <a:prstGeom prst="rect">
            <a:avLst/>
          </a:prstGeom>
          <a:noFill/>
          <a:ln w="9525">
            <a:noFill/>
            <a:miter lim="800000"/>
            <a:headEnd/>
            <a:tailEnd/>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sp>
        <p:nvSpPr>
          <p:cNvPr id="6" name="Title 1"/>
          <p:cNvSpPr>
            <a:spLocks noGrp="1"/>
          </p:cNvSpPr>
          <p:nvPr>
            <p:ph type="title"/>
          </p:nvPr>
        </p:nvSpPr>
        <p:spPr>
          <a:xfrm>
            <a:off x="3000375" y="5257800"/>
            <a:ext cx="5867400" cy="990600"/>
          </a:xfrm>
        </p:spPr>
        <p:txBody>
          <a:bodyPr>
            <a:noAutofit/>
          </a:bodyPr>
          <a:lstStyle/>
          <a:p>
            <a:pPr algn="ctr"/>
            <a:r>
              <a:rPr lang="en-US" sz="3200" dirty="0" smtClean="0"/>
              <a:t>Sharing place information</a:t>
            </a:r>
            <a:endParaRPr lang="en-US" sz="2400" b="1" dirty="0"/>
          </a:p>
        </p:txBody>
      </p:sp>
      <p:sp>
        <p:nvSpPr>
          <p:cNvPr id="7" name="Date Placeholder 6"/>
          <p:cNvSpPr>
            <a:spLocks noGrp="1"/>
          </p:cNvSpPr>
          <p:nvPr>
            <p:ph type="dt" sz="half" idx="10"/>
          </p:nvPr>
        </p:nvSpPr>
        <p:spPr/>
        <p:txBody>
          <a:bodyPr/>
          <a:lstStyle/>
          <a:p>
            <a:r>
              <a:rPr lang="en-US" smtClean="0"/>
              <a:t>8/6/11</a:t>
            </a:r>
            <a:endParaRPr lang="en-US"/>
          </a:p>
        </p:txBody>
      </p:sp>
      <p:sp>
        <p:nvSpPr>
          <p:cNvPr id="8" name="Slide Number Placeholder 7"/>
          <p:cNvSpPr>
            <a:spLocks noGrp="1"/>
          </p:cNvSpPr>
          <p:nvPr>
            <p:ph type="sldNum" sz="quarter" idx="12"/>
          </p:nvPr>
        </p:nvSpPr>
        <p:spPr/>
        <p:txBody>
          <a:bodyPr lIns="0" tIns="0" rIns="0" bIns="0" anchor="ctr" anchorCtr="1">
            <a:normAutofit/>
          </a:bodyPr>
          <a:lstStyle/>
          <a:p>
            <a:fld id="{BE924555-EAFD-4B2F-96F4-A60706EF2138}" type="slidenum">
              <a:rPr lang="en-US" sz="1800" smtClean="0"/>
              <a:pPr/>
              <a:t>5</a:t>
            </a:fld>
            <a:endParaRPr lang="en-US" sz="1800" dirty="0"/>
          </a:p>
        </p:txBody>
      </p:sp>
      <p:sp>
        <p:nvSpPr>
          <p:cNvPr id="9" name="Footer Placeholder 8"/>
          <p:cNvSpPr>
            <a:spLocks noGrp="1"/>
          </p:cNvSpPr>
          <p:nvPr>
            <p:ph type="ftr" sz="quarter" idx="11"/>
          </p:nvPr>
        </p:nvSpPr>
        <p:spPr/>
        <p:txBody>
          <a:bodyPr/>
          <a:lstStyle/>
          <a:p>
            <a:endParaRPr lang="en-US"/>
          </a:p>
        </p:txBody>
      </p:sp>
      <p:sp>
        <p:nvSpPr>
          <p:cNvPr id="4" name="Text Placeholder 3"/>
          <p:cNvSpPr>
            <a:spLocks noGrp="1"/>
          </p:cNvSpPr>
          <p:nvPr>
            <p:ph type="body" sz="half" idx="2"/>
          </p:nvPr>
        </p:nvSpPr>
        <p:spPr/>
        <p:txBody>
          <a:bodyPr>
            <a:normAutofit lnSpcReduction="10000"/>
          </a:bodyPr>
          <a:lstStyle/>
          <a:p>
            <a:pPr marL="285750" indent="-285750">
              <a:buFont typeface="Wingdings" pitchFamily="2" charset="2"/>
              <a:buChar char="q"/>
            </a:pPr>
            <a:endParaRPr lang="en-US" sz="2400" dirty="0" smtClean="0"/>
          </a:p>
          <a:p>
            <a:pPr marL="285750" indent="-285750">
              <a:buFont typeface="Wingdings" pitchFamily="2" charset="2"/>
              <a:buChar char="q"/>
            </a:pPr>
            <a:r>
              <a:rPr lang="en-US" sz="2400" dirty="0" smtClean="0"/>
              <a:t>Peer </a:t>
            </a:r>
            <a:r>
              <a:rPr lang="en-US" sz="2400" dirty="0"/>
              <a:t>to peer </a:t>
            </a:r>
            <a:r>
              <a:rPr lang="en-US" sz="2400" dirty="0" smtClean="0"/>
              <a:t>communication</a:t>
            </a:r>
          </a:p>
          <a:p>
            <a:pPr marL="285750" indent="-285750">
              <a:buFont typeface="Wingdings" pitchFamily="2" charset="2"/>
              <a:buChar char="q"/>
            </a:pPr>
            <a:r>
              <a:rPr lang="en-US" sz="2400" dirty="0" smtClean="0"/>
              <a:t>Opportunistic Gossiping</a:t>
            </a:r>
          </a:p>
          <a:p>
            <a:pPr marL="285750" indent="-285750">
              <a:buFont typeface="Wingdings" pitchFamily="2" charset="2"/>
              <a:buChar char="q"/>
            </a:pPr>
            <a:r>
              <a:rPr lang="en-US" sz="2400" dirty="0" smtClean="0"/>
              <a:t>User privacy policies control sharing</a:t>
            </a:r>
          </a:p>
          <a:p>
            <a:pPr marL="285750" indent="-285750">
              <a:buFont typeface="Wingdings" pitchFamily="2" charset="2"/>
              <a:buChar char="q"/>
            </a:pPr>
            <a:r>
              <a:rPr lang="en-US" sz="2400" dirty="0" smtClean="0"/>
              <a:t>Fixed  devices acquire, store, share, and summarize</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798795874"/>
      </p:ext>
    </p:extLst>
  </p:cSld>
  <p:clrMapOvr>
    <a:masterClrMapping/>
  </p:clrMapOvr>
  <mc:AlternateContent>
    <mc:Choice xmlns="" xmlns:a="http://schemas.openxmlformats.org/drawingml/2006/main" xmlns:r="http://schemas.openxmlformats.org/officeDocument/2006/relationships" xmlns:p="http://schemas.openxmlformats.org/presentationml/2006/main" xmlns:p14="http://schemas.microsoft.com/office/powerpoint/2010/main" xmlns:mc="http://schemas.openxmlformats.org/markup-compatibility/2006" xmlns:mv="urn:schemas-microsoft-com:mac:vml" Requires="p14">
      <p:transition p14:dur="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US" dirty="0" smtClean="0">
                <a:ea typeface="ＭＳ Ｐゴシック" pitchFamily="34" charset="-128"/>
              </a:rPr>
              <a:t>Goals</a:t>
            </a:r>
          </a:p>
        </p:txBody>
      </p:sp>
      <p:sp>
        <p:nvSpPr>
          <p:cNvPr id="5123" name="Content Placeholder 2"/>
          <p:cNvSpPr>
            <a:spLocks noGrp="1"/>
          </p:cNvSpPr>
          <p:nvPr>
            <p:ph idx="1"/>
          </p:nvPr>
        </p:nvSpPr>
        <p:spPr>
          <a:xfrm>
            <a:off x="914400" y="1752600"/>
            <a:ext cx="7315200" cy="4114800"/>
          </a:xfrm>
        </p:spPr>
        <p:txBody>
          <a:bodyPr lIns="91440" tIns="45720" rIns="91440" bIns="45720">
            <a:normAutofit/>
          </a:bodyPr>
          <a:lstStyle/>
          <a:p>
            <a:r>
              <a:rPr kumimoji="1" lang="en-US" sz="2800" dirty="0">
                <a:ea typeface="ＭＳ Ｐゴシック" pitchFamily="34" charset="-128"/>
              </a:rPr>
              <a:t>Prototype and evaluate </a:t>
            </a:r>
            <a:r>
              <a:rPr kumimoji="1" lang="en-US" sz="2800" dirty="0" smtClean="0">
                <a:ea typeface="ＭＳ Ｐゴシック" pitchFamily="34" charset="-128"/>
              </a:rPr>
              <a:t>mobile context-aware applications </a:t>
            </a:r>
            <a:r>
              <a:rPr kumimoji="1" lang="en-US" dirty="0" smtClean="0">
                <a:ea typeface="ＭＳ Ｐゴシック" pitchFamily="34" charset="-128"/>
              </a:rPr>
              <a:t>for</a:t>
            </a:r>
            <a:r>
              <a:rPr kumimoji="1" lang="en-US" sz="2800" dirty="0" smtClean="0">
                <a:ea typeface="ＭＳ Ｐゴシック" pitchFamily="34" charset="-128"/>
              </a:rPr>
              <a:t> better services and user experiences</a:t>
            </a:r>
          </a:p>
          <a:p>
            <a:r>
              <a:rPr kumimoji="1" lang="en-US" sz="2800" dirty="0" smtClean="0">
                <a:ea typeface="ＭＳ Ｐゴシック" pitchFamily="34" charset="-128"/>
              </a:rPr>
              <a:t>Use smartphones to capture and reason about context</a:t>
            </a:r>
          </a:p>
          <a:p>
            <a:r>
              <a:rPr kumimoji="1" lang="en-US" sz="2800" dirty="0" smtClean="0">
                <a:ea typeface="ＭＳ Ｐゴシック" pitchFamily="34" charset="-128"/>
              </a:rPr>
              <a:t>Share context among devices</a:t>
            </a:r>
          </a:p>
          <a:p>
            <a:pPr lvl="1"/>
            <a:r>
              <a:rPr kumimoji="1" lang="en-US" dirty="0" smtClean="0">
                <a:ea typeface="ＭＳ Ｐゴシック" pitchFamily="34" charset="-128"/>
              </a:rPr>
              <a:t>Develop a semantic model of context</a:t>
            </a:r>
          </a:p>
          <a:p>
            <a:pPr lvl="1"/>
            <a:r>
              <a:rPr kumimoji="1" lang="en-US" dirty="0" smtClean="0">
                <a:ea typeface="ＭＳ Ｐゴシック" pitchFamily="34" charset="-128"/>
              </a:rPr>
              <a:t>Address privacy issues</a:t>
            </a:r>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6</a:t>
            </a:fld>
            <a:endParaRPr lang="en-US"/>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695317464"/>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sz="quarter" idx="1"/>
          </p:nvPr>
        </p:nvSpPr>
        <p:spPr>
          <a:xfrm>
            <a:off x="1447800" y="1905000"/>
            <a:ext cx="6248400" cy="4267200"/>
          </a:xfrm>
        </p:spPr>
        <p:txBody>
          <a:bodyPr>
            <a:normAutofit/>
          </a:bodyPr>
          <a:lstStyle/>
          <a:p>
            <a:r>
              <a:rPr lang="en-US" sz="3000" dirty="0" smtClean="0"/>
              <a:t>Background, motivation </a:t>
            </a:r>
            <a:r>
              <a:rPr lang="en-US" sz="3000" dirty="0"/>
              <a:t>and</a:t>
            </a:r>
            <a:r>
              <a:rPr lang="en-US" sz="3000" dirty="0" smtClean="0"/>
              <a:t> goals</a:t>
            </a:r>
            <a:endParaRPr lang="en-US" sz="3000" dirty="0"/>
          </a:p>
          <a:p>
            <a:r>
              <a:rPr lang="en-US" sz="3000" b="1" dirty="0"/>
              <a:t>General</a:t>
            </a:r>
            <a:r>
              <a:rPr lang="en-US" sz="3000" b="1" dirty="0" smtClean="0"/>
              <a:t> </a:t>
            </a:r>
            <a:r>
              <a:rPr lang="en-US" sz="3000" b="1" dirty="0"/>
              <a:t>i</a:t>
            </a:r>
            <a:r>
              <a:rPr lang="en-US" sz="3000" b="1" dirty="0" smtClean="0"/>
              <a:t>nteraction architecture</a:t>
            </a:r>
            <a:endParaRPr lang="en-US" sz="3000" b="1" dirty="0"/>
          </a:p>
          <a:p>
            <a:r>
              <a:rPr lang="en-US" sz="3000" dirty="0" smtClean="0"/>
              <a:t>Semantic </a:t>
            </a:r>
            <a:r>
              <a:rPr lang="en-US" sz="3000" dirty="0"/>
              <a:t>context modeling</a:t>
            </a:r>
          </a:p>
          <a:p>
            <a:r>
              <a:rPr lang="en-US" sz="3000" dirty="0"/>
              <a:t>Privacy preservation</a:t>
            </a:r>
          </a:p>
          <a:p>
            <a:r>
              <a:rPr lang="en-US" sz="3000" dirty="0" smtClean="0"/>
              <a:t>Context </a:t>
            </a:r>
            <a:r>
              <a:rPr lang="en-US" sz="3000" dirty="0"/>
              <a:t>/ situation </a:t>
            </a:r>
            <a:r>
              <a:rPr lang="en-US" sz="3000" dirty="0" smtClean="0"/>
              <a:t>recognition</a:t>
            </a:r>
          </a:p>
          <a:p>
            <a:r>
              <a:rPr lang="en-US" sz="3000" dirty="0" smtClean="0"/>
              <a:t>Ongoing </a:t>
            </a:r>
            <a:r>
              <a:rPr lang="en-US" sz="3000" dirty="0"/>
              <a:t>and</a:t>
            </a:r>
            <a:r>
              <a:rPr lang="en-US" sz="3000" dirty="0" smtClean="0"/>
              <a:t> </a:t>
            </a:r>
            <a:r>
              <a:rPr lang="en-US" sz="3000" dirty="0"/>
              <a:t>f</a:t>
            </a:r>
            <a:r>
              <a:rPr lang="en-US" sz="3000" dirty="0" smtClean="0"/>
              <a:t>uture work</a:t>
            </a:r>
          </a:p>
          <a:p>
            <a:r>
              <a:rPr lang="en-US" sz="3000" dirty="0" smtClean="0"/>
              <a:t>Conclusion</a:t>
            </a:r>
          </a:p>
          <a:p>
            <a:endParaRPr lang="en-US" sz="3000" dirty="0"/>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7</a:t>
            </a:fld>
            <a:endParaRPr lang="en-US"/>
          </a:p>
        </p:txBody>
      </p:sp>
      <p:sp>
        <p:nvSpPr>
          <p:cNvPr id="6" name="Footer Placeholder 5"/>
          <p:cNvSpPr>
            <a:spLocks noGrp="1"/>
          </p:cNvSpPr>
          <p:nvPr>
            <p:ph type="ftr" sz="quarter" idx="11"/>
          </p:nvPr>
        </p:nvSpPr>
        <p:spPr/>
        <p:txBody>
          <a:bodyPr/>
          <a:lstStyle/>
          <a:p>
            <a:endParaRPr lang="en-US" dirty="0"/>
          </a:p>
        </p:txBody>
      </p:sp>
      <p:pic>
        <p:nvPicPr>
          <p:cNvPr id="7" name="Picture 6" descr="lloyd.png"/>
          <p:cNvPicPr>
            <a:picLocks noChangeAspect="1"/>
          </p:cNvPicPr>
          <p:nvPr/>
        </p:nvPicPr>
        <p:blipFill>
          <a:blip r:embed="rId3"/>
          <a:stretch>
            <a:fillRect/>
          </a:stretch>
        </p:blipFill>
        <p:spPr>
          <a:xfrm>
            <a:off x="8077200" y="63500"/>
            <a:ext cx="774700" cy="1231900"/>
          </a:xfrm>
          <a:prstGeom prst="rect">
            <a:avLst/>
          </a:prstGeom>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170" name="Title 1"/>
          <p:cNvSpPr>
            <a:spLocks noGrp="1"/>
          </p:cNvSpPr>
          <p:nvPr>
            <p:ph type="title"/>
          </p:nvPr>
        </p:nvSpPr>
        <p:spPr>
          <a:xfrm>
            <a:off x="2895600" y="1371600"/>
            <a:ext cx="6096000" cy="762000"/>
          </a:xfrm>
        </p:spPr>
        <p:txBody>
          <a:bodyPr/>
          <a:lstStyle/>
          <a:p>
            <a:pPr algn="ctr"/>
            <a:r>
              <a:rPr lang="en-US" sz="3200" dirty="0" smtClean="0">
                <a:solidFill>
                  <a:schemeClr val="tx1"/>
                </a:solidFill>
                <a:ea typeface="ＭＳ Ｐゴシック" pitchFamily="34" charset="-128"/>
              </a:rPr>
              <a:t>General Interaction Architecture</a:t>
            </a:r>
          </a:p>
        </p:txBody>
      </p:sp>
      <p:sp>
        <p:nvSpPr>
          <p:cNvPr id="3" name="Text Placeholder 2"/>
          <p:cNvSpPr>
            <a:spLocks noGrp="1"/>
          </p:cNvSpPr>
          <p:nvPr>
            <p:ph type="body" sz="half" idx="2"/>
          </p:nvPr>
        </p:nvSpPr>
        <p:spPr>
          <a:xfrm>
            <a:off x="152400" y="914400"/>
            <a:ext cx="2743200" cy="5257800"/>
          </a:xfrm>
        </p:spPr>
        <p:txBody>
          <a:bodyPr>
            <a:noAutofit/>
          </a:bodyPr>
          <a:lstStyle/>
          <a:p>
            <a:pPr marL="236538" indent="-236538">
              <a:buFont typeface="Wingdings" pitchFamily="2" charset="2"/>
              <a:buChar char="q"/>
            </a:pPr>
            <a:r>
              <a:rPr lang="en-US" sz="2100" dirty="0" smtClean="0"/>
              <a:t>Device sensors  used for contextual clues</a:t>
            </a:r>
          </a:p>
          <a:p>
            <a:pPr marL="236538" indent="-236538">
              <a:buFont typeface="Wingdings" pitchFamily="2" charset="2"/>
              <a:buChar char="q"/>
            </a:pPr>
            <a:r>
              <a:rPr lang="en-US" sz="2100" dirty="0" smtClean="0"/>
              <a:t>Context  RDF KB  on each device</a:t>
            </a:r>
          </a:p>
          <a:p>
            <a:pPr marL="236538" indent="-236538">
              <a:buFont typeface="Wingdings" pitchFamily="2" charset="2"/>
              <a:buChar char="q"/>
            </a:pPr>
            <a:r>
              <a:rPr lang="en-US" sz="2100" dirty="0" smtClean="0"/>
              <a:t>Context shared with </a:t>
            </a:r>
            <a:r>
              <a:rPr lang="en-US" sz="2100" dirty="0">
                <a:ea typeface="ＭＳ Ｐゴシック" pitchFamily="34" charset="-128"/>
              </a:rPr>
              <a:t>neighboring </a:t>
            </a:r>
            <a:r>
              <a:rPr lang="en-US" sz="2100" dirty="0" smtClean="0">
                <a:ea typeface="ＭＳ Ｐゴシック" pitchFamily="34" charset="-128"/>
              </a:rPr>
              <a:t> devices</a:t>
            </a:r>
          </a:p>
          <a:p>
            <a:pPr marL="236538" indent="-236538">
              <a:buFont typeface="Wingdings" pitchFamily="2" charset="2"/>
              <a:buChar char="q"/>
            </a:pPr>
            <a:r>
              <a:rPr lang="en-US" sz="2100" dirty="0" smtClean="0">
                <a:ea typeface="ＭＳ Ｐゴシック" pitchFamily="34" charset="-128"/>
              </a:rPr>
              <a:t>Devices interact directly or via Inter-net services </a:t>
            </a:r>
          </a:p>
          <a:p>
            <a:pPr marL="236538" indent="-236538">
              <a:buFont typeface="Wingdings" pitchFamily="2" charset="2"/>
              <a:buChar char="q"/>
            </a:pPr>
            <a:r>
              <a:rPr lang="en-US" sz="2100" dirty="0" smtClean="0">
                <a:ea typeface="ＭＳ Ｐゴシック" pitchFamily="34" charset="-128"/>
              </a:rPr>
              <a:t>Privacy policies specify user’s </a:t>
            </a:r>
            <a:r>
              <a:rPr lang="en-US" sz="2100" dirty="0" err="1" smtClean="0">
                <a:ea typeface="ＭＳ Ｐゴシック" pitchFamily="34" charset="-128"/>
              </a:rPr>
              <a:t>infor-mation</a:t>
            </a:r>
            <a:r>
              <a:rPr lang="en-US" sz="2100" dirty="0" smtClean="0">
                <a:ea typeface="ＭＳ Ｐゴシック" pitchFamily="34" charset="-128"/>
              </a:rPr>
              <a:t> sharing constraints</a:t>
            </a:r>
          </a:p>
          <a:p>
            <a:endParaRPr lang="en-US" sz="2000" dirty="0" smtClean="0"/>
          </a:p>
          <a:p>
            <a:endParaRPr lang="en-US" sz="2000" dirty="0" smtClean="0"/>
          </a:p>
          <a:p>
            <a:endParaRPr lang="en-US" sz="2000" dirty="0"/>
          </a:p>
        </p:txBody>
      </p:sp>
      <p:pic>
        <p:nvPicPr>
          <p:cNvPr id="7172" name="Picture 4"/>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2927132" y="2658968"/>
            <a:ext cx="6024166" cy="32084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6" name="Date Placeholder 5"/>
          <p:cNvSpPr>
            <a:spLocks noGrp="1"/>
          </p:cNvSpPr>
          <p:nvPr>
            <p:ph type="dt" sz="half" idx="10"/>
          </p:nvPr>
        </p:nvSpPr>
        <p:spPr/>
        <p:txBody>
          <a:bodyPr/>
          <a:lstStyle/>
          <a:p>
            <a:r>
              <a:rPr lang="en-US" smtClean="0"/>
              <a:t>8/6/11</a:t>
            </a:r>
            <a:endParaRPr lang="en-US"/>
          </a:p>
        </p:txBody>
      </p:sp>
      <p:sp>
        <p:nvSpPr>
          <p:cNvPr id="7" name="Slide Number Placeholder 6"/>
          <p:cNvSpPr>
            <a:spLocks noGrp="1"/>
          </p:cNvSpPr>
          <p:nvPr>
            <p:ph type="sldNum" sz="quarter" idx="12"/>
          </p:nvPr>
        </p:nvSpPr>
        <p:spPr/>
        <p:txBody>
          <a:bodyPr/>
          <a:lstStyle/>
          <a:p>
            <a:fld id="{BE924555-EAFD-4B2F-96F4-A60706EF2138}" type="slidenum">
              <a:rPr lang="en-US" smtClean="0"/>
              <a:pPr/>
              <a:t>8</a:t>
            </a:fld>
            <a:endParaRPr lang="en-US" dirty="0"/>
          </a:p>
        </p:txBody>
      </p:sp>
      <p:sp>
        <p:nvSpPr>
          <p:cNvPr id="8" name="Footer Placeholder 7"/>
          <p:cNvSpPr>
            <a:spLocks noGrp="1"/>
          </p:cNvSpPr>
          <p:nvPr>
            <p:ph type="ftr" sz="quarter" idx="11"/>
          </p:nvPr>
        </p:nvSpPr>
        <p:spPr/>
        <p:txBody>
          <a:bodyPr/>
          <a:lstStyle/>
          <a:p>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695551323"/>
      </p:ext>
    </p:extLst>
  </p:cSld>
  <p:clrMapOvr>
    <a:masterClrMapping/>
  </p:clrMapOvr>
  <mc:AlternateContent>
    <mc:Choice xmlns="" xmlns:a="http://schemas.openxmlformats.org/drawingml/2006/main" xmlns:r="http://schemas.openxmlformats.org/officeDocument/2006/relationships" xmlns:p="http://schemas.openxmlformats.org/presentationml/2006/main" xmlns:p14="http://schemas.microsoft.com/office/powerpoint/2010/main" xmlns:mc="http://schemas.openxmlformats.org/markup-compatibility/2006" xmlns:mv="urn:schemas-microsoft-com:mac:vml"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Current Work</a:t>
            </a:r>
            <a:endParaRPr lang="en-US" dirty="0"/>
          </a:p>
        </p:txBody>
      </p:sp>
      <p:sp>
        <p:nvSpPr>
          <p:cNvPr id="6" name="Content Placeholder 5"/>
          <p:cNvSpPr>
            <a:spLocks noGrp="1"/>
          </p:cNvSpPr>
          <p:nvPr>
            <p:ph sz="quarter" idx="1"/>
          </p:nvPr>
        </p:nvSpPr>
        <p:spPr>
          <a:xfrm>
            <a:off x="609600" y="1447800"/>
            <a:ext cx="7924800" cy="4876800"/>
          </a:xfrm>
        </p:spPr>
        <p:txBody>
          <a:bodyPr>
            <a:normAutofit fontScale="92500"/>
          </a:bodyPr>
          <a:lstStyle/>
          <a:p>
            <a:r>
              <a:rPr lang="en-US" b="1" dirty="0"/>
              <a:t>Semantic model </a:t>
            </a:r>
            <a:r>
              <a:rPr lang="en-US" b="1" dirty="0" smtClean="0"/>
              <a:t>of context</a:t>
            </a:r>
          </a:p>
          <a:p>
            <a:pPr lvl="1"/>
            <a:r>
              <a:rPr lang="en-US" dirty="0" smtClean="0"/>
              <a:t>Grounded in explicit OWL ontologies</a:t>
            </a:r>
          </a:p>
          <a:p>
            <a:pPr lvl="1"/>
            <a:r>
              <a:rPr lang="en-US" dirty="0" smtClean="0"/>
              <a:t>Linked data integration: FOAF and </a:t>
            </a:r>
            <a:r>
              <a:rPr lang="en-US" dirty="0" err="1" smtClean="0"/>
              <a:t>GeoNames</a:t>
            </a:r>
            <a:endParaRPr lang="en-US" dirty="0" smtClean="0"/>
          </a:p>
          <a:p>
            <a:pPr lvl="1"/>
            <a:r>
              <a:rPr lang="en-US" dirty="0" smtClean="0"/>
              <a:t>Local RDF KB +Jena on devices</a:t>
            </a:r>
          </a:p>
          <a:p>
            <a:r>
              <a:rPr lang="en-US" b="1" dirty="0" smtClean="0"/>
              <a:t>Context </a:t>
            </a:r>
            <a:r>
              <a:rPr lang="en-US" b="1" dirty="0"/>
              <a:t>/ situation </a:t>
            </a:r>
            <a:r>
              <a:rPr lang="en-US" b="1" dirty="0" smtClean="0"/>
              <a:t>recognition</a:t>
            </a:r>
          </a:p>
          <a:p>
            <a:pPr lvl="1"/>
            <a:r>
              <a:rPr lang="en-US" dirty="0" smtClean="0"/>
              <a:t>Use sensors, status, settings, user data (e.g., calendar) and linked data (e.g., </a:t>
            </a:r>
            <a:r>
              <a:rPr lang="en-US" dirty="0" err="1" smtClean="0"/>
              <a:t>geonames</a:t>
            </a:r>
            <a:r>
              <a:rPr lang="en-US" dirty="0" smtClean="0"/>
              <a:t>) to recognize context  </a:t>
            </a:r>
          </a:p>
          <a:p>
            <a:pPr lvl="1"/>
            <a:r>
              <a:rPr lang="en-US" dirty="0">
                <a:ea typeface="ＭＳ Ｐゴシック" pitchFamily="34" charset="-128"/>
              </a:rPr>
              <a:t>Individual activity and conceptual place </a:t>
            </a:r>
            <a:r>
              <a:rPr lang="en-US" dirty="0" smtClean="0">
                <a:ea typeface="ＭＳ Ｐゴシック" pitchFamily="34" charset="-128"/>
              </a:rPr>
              <a:t>recognition</a:t>
            </a:r>
            <a:endParaRPr lang="en-US" dirty="0"/>
          </a:p>
          <a:p>
            <a:r>
              <a:rPr lang="en-US" b="1" dirty="0" smtClean="0"/>
              <a:t>User privacy</a:t>
            </a:r>
          </a:p>
          <a:p>
            <a:pPr lvl="1"/>
            <a:r>
              <a:rPr lang="en-US" dirty="0" smtClean="0"/>
              <a:t>Privacy policies for sharing contextual information</a:t>
            </a:r>
          </a:p>
          <a:p>
            <a:pPr lvl="1"/>
            <a:r>
              <a:rPr lang="en-US" dirty="0" smtClean="0"/>
              <a:t>Prototype ad hoc sharing of context info</a:t>
            </a:r>
          </a:p>
          <a:p>
            <a:pPr lvl="1"/>
            <a:endParaRPr lang="en-US" dirty="0" smtClean="0"/>
          </a:p>
          <a:p>
            <a:pPr lvl="1"/>
            <a:endParaRPr lang="en-US" dirty="0"/>
          </a:p>
        </p:txBody>
      </p:sp>
      <p:sp>
        <p:nvSpPr>
          <p:cNvPr id="4" name="Date Placeholder 3"/>
          <p:cNvSpPr>
            <a:spLocks noGrp="1"/>
          </p:cNvSpPr>
          <p:nvPr>
            <p:ph type="dt" sz="half" idx="10"/>
          </p:nvPr>
        </p:nvSpPr>
        <p:spPr/>
        <p:txBody>
          <a:bodyPr/>
          <a:lstStyle/>
          <a:p>
            <a:r>
              <a:rPr lang="en-US" smtClean="0"/>
              <a:t>8/6/11</a:t>
            </a:r>
            <a:endParaRPr lang="en-US"/>
          </a:p>
        </p:txBody>
      </p:sp>
      <p:sp>
        <p:nvSpPr>
          <p:cNvPr id="7" name="Slide Number Placeholder 6"/>
          <p:cNvSpPr>
            <a:spLocks noGrp="1"/>
          </p:cNvSpPr>
          <p:nvPr>
            <p:ph type="sldNum" sz="quarter" idx="12"/>
          </p:nvPr>
        </p:nvSpPr>
        <p:spPr/>
        <p:txBody>
          <a:bodyPr/>
          <a:lstStyle/>
          <a:p>
            <a:fld id="{BE924555-EAFD-4B2F-96F4-A60706EF2138}" type="slidenum">
              <a:rPr lang="en-US" smtClean="0"/>
              <a:pPr/>
              <a:t>9</a:t>
            </a:fld>
            <a:endParaRPr lang="en-US"/>
          </a:p>
        </p:txBody>
      </p:sp>
      <p:sp>
        <p:nvSpPr>
          <p:cNvPr id="8" name="Footer Placeholder 7"/>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0168426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sz="quarter" idx="1"/>
          </p:nvPr>
        </p:nvSpPr>
        <p:spPr>
          <a:xfrm>
            <a:off x="1447800" y="1905000"/>
            <a:ext cx="6248400" cy="4267200"/>
          </a:xfrm>
        </p:spPr>
        <p:txBody>
          <a:bodyPr>
            <a:normAutofit/>
          </a:bodyPr>
          <a:lstStyle/>
          <a:p>
            <a:r>
              <a:rPr lang="en-US" sz="3000" dirty="0" smtClean="0"/>
              <a:t>Background, motivation </a:t>
            </a:r>
            <a:r>
              <a:rPr lang="en-US" sz="3000" dirty="0"/>
              <a:t>and</a:t>
            </a:r>
            <a:r>
              <a:rPr lang="en-US" sz="3000" dirty="0" smtClean="0"/>
              <a:t> goals</a:t>
            </a:r>
            <a:endParaRPr lang="en-US" sz="3000" dirty="0"/>
          </a:p>
          <a:p>
            <a:r>
              <a:rPr lang="en-US" sz="3000" dirty="0"/>
              <a:t>General</a:t>
            </a:r>
            <a:r>
              <a:rPr lang="en-US" sz="3000" dirty="0" smtClean="0"/>
              <a:t> </a:t>
            </a:r>
            <a:r>
              <a:rPr lang="en-US" sz="3000" dirty="0"/>
              <a:t>i</a:t>
            </a:r>
            <a:r>
              <a:rPr lang="en-US" sz="3000" dirty="0" smtClean="0"/>
              <a:t>nteraction architecture</a:t>
            </a:r>
            <a:endParaRPr lang="en-US" sz="3000" dirty="0"/>
          </a:p>
          <a:p>
            <a:r>
              <a:rPr lang="en-US" sz="3000" b="1" dirty="0" smtClean="0"/>
              <a:t>Semantic </a:t>
            </a:r>
            <a:r>
              <a:rPr lang="en-US" sz="3000" b="1" dirty="0"/>
              <a:t>context modeling</a:t>
            </a:r>
          </a:p>
          <a:p>
            <a:r>
              <a:rPr lang="en-US" sz="3000" dirty="0"/>
              <a:t>Privacy preservation</a:t>
            </a:r>
          </a:p>
          <a:p>
            <a:r>
              <a:rPr lang="en-US" sz="3000" dirty="0" smtClean="0"/>
              <a:t>Context </a:t>
            </a:r>
            <a:r>
              <a:rPr lang="en-US" sz="3000" dirty="0"/>
              <a:t>/ situation </a:t>
            </a:r>
            <a:r>
              <a:rPr lang="en-US" sz="3000" dirty="0" smtClean="0"/>
              <a:t>recognition</a:t>
            </a:r>
          </a:p>
          <a:p>
            <a:r>
              <a:rPr lang="en-US" sz="3000" dirty="0" smtClean="0"/>
              <a:t>Ongoing </a:t>
            </a:r>
            <a:r>
              <a:rPr lang="en-US" sz="3000" dirty="0"/>
              <a:t>and</a:t>
            </a:r>
            <a:r>
              <a:rPr lang="en-US" sz="3000" dirty="0" smtClean="0"/>
              <a:t> </a:t>
            </a:r>
            <a:r>
              <a:rPr lang="en-US" sz="3000" dirty="0"/>
              <a:t>f</a:t>
            </a:r>
            <a:r>
              <a:rPr lang="en-US" sz="3000" dirty="0" smtClean="0"/>
              <a:t>uture work</a:t>
            </a:r>
          </a:p>
          <a:p>
            <a:r>
              <a:rPr lang="en-US" sz="3000" dirty="0" smtClean="0"/>
              <a:t>Conclusion</a:t>
            </a:r>
          </a:p>
          <a:p>
            <a:endParaRPr lang="en-US" sz="3000" dirty="0"/>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10</a:t>
            </a:fld>
            <a:endParaRPr lang="en-US"/>
          </a:p>
        </p:txBody>
      </p:sp>
      <p:sp>
        <p:nvSpPr>
          <p:cNvPr id="6" name="Footer Placeholder 5"/>
          <p:cNvSpPr>
            <a:spLocks noGrp="1"/>
          </p:cNvSpPr>
          <p:nvPr>
            <p:ph type="ftr" sz="quarter" idx="11"/>
          </p:nvPr>
        </p:nvSpPr>
        <p:spPr/>
        <p:txBody>
          <a:bodyPr/>
          <a:lstStyle/>
          <a:p>
            <a:endParaRPr lang="en-US" dirty="0"/>
          </a:p>
        </p:txBody>
      </p:sp>
      <p:pic>
        <p:nvPicPr>
          <p:cNvPr id="7" name="Picture 6" descr="lloyd.png"/>
          <p:cNvPicPr>
            <a:picLocks noChangeAspect="1"/>
          </p:cNvPicPr>
          <p:nvPr/>
        </p:nvPicPr>
        <p:blipFill>
          <a:blip r:embed="rId3"/>
          <a:stretch>
            <a:fillRect/>
          </a:stretch>
        </p:blipFill>
        <p:spPr>
          <a:xfrm>
            <a:off x="8077200" y="63500"/>
            <a:ext cx="774700" cy="12319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algn="ctr"/>
            <a:r>
              <a:rPr lang="en-US" dirty="0" smtClean="0">
                <a:solidFill>
                  <a:srgbClr val="000000"/>
                </a:solidFill>
                <a:ea typeface="ＭＳ Ｐゴシック" pitchFamily="34" charset="-128"/>
              </a:rPr>
              <a:t>The Place ontology:</a:t>
            </a:r>
            <a:br>
              <a:rPr lang="en-US" dirty="0" smtClean="0">
                <a:solidFill>
                  <a:srgbClr val="000000"/>
                </a:solidFill>
                <a:ea typeface="ＭＳ Ｐゴシック" pitchFamily="34" charset="-128"/>
              </a:rPr>
            </a:br>
            <a:r>
              <a:rPr lang="en-US" dirty="0" smtClean="0">
                <a:solidFill>
                  <a:srgbClr val="000000"/>
                </a:solidFill>
                <a:ea typeface="ＭＳ Ｐゴシック" pitchFamily="34" charset="-128"/>
              </a:rPr>
              <a:t>semantic model of a person’s context</a:t>
            </a:r>
          </a:p>
        </p:txBody>
      </p:sp>
      <p:pic>
        <p:nvPicPr>
          <p:cNvPr id="4" name="Picture Placeholder 3"/>
          <p:cNvPicPr>
            <a:picLocks noGrp="1" noChangeAspect="1"/>
          </p:cNvPicPr>
          <p:nvPr>
            <p:ph type="pic" idx="1"/>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t="832" b="832"/>
          <a:stretch>
            <a:fillRect/>
          </a:stretch>
        </p:blipFill>
        <p:spPr/>
      </p:pic>
      <p:sp>
        <p:nvSpPr>
          <p:cNvPr id="3" name="Text Placeholder 2"/>
          <p:cNvSpPr>
            <a:spLocks noGrp="1"/>
          </p:cNvSpPr>
          <p:nvPr>
            <p:ph type="body" sz="half" idx="2"/>
          </p:nvPr>
        </p:nvSpPr>
        <p:spPr>
          <a:xfrm>
            <a:off x="228600" y="990600"/>
            <a:ext cx="2667000" cy="5257800"/>
          </a:xfrm>
        </p:spPr>
        <p:txBody>
          <a:bodyPr>
            <a:normAutofit/>
          </a:bodyPr>
          <a:lstStyle/>
          <a:p>
            <a:pPr marL="236538" indent="-236538">
              <a:buFont typeface="Wingdings" pitchFamily="2" charset="2"/>
              <a:buChar char="q"/>
            </a:pPr>
            <a:r>
              <a:rPr lang="en-US" sz="1800" dirty="0" smtClean="0"/>
              <a:t>Light-weight</a:t>
            </a:r>
            <a:r>
              <a:rPr lang="en-US" sz="1800" dirty="0"/>
              <a:t>, </a:t>
            </a:r>
            <a:r>
              <a:rPr lang="en-US" sz="1800" dirty="0" smtClean="0"/>
              <a:t>upper level context ontology</a:t>
            </a:r>
          </a:p>
          <a:p>
            <a:pPr marL="236538" indent="-236538">
              <a:buFont typeface="Wingdings" pitchFamily="2" charset="2"/>
              <a:buChar char="q"/>
            </a:pPr>
            <a:r>
              <a:rPr lang="en-US" sz="1800" dirty="0" smtClean="0"/>
              <a:t>Centered around the concepts for</a:t>
            </a:r>
          </a:p>
          <a:p>
            <a:pPr marL="393700" lvl="1" indent="-177800">
              <a:buFont typeface="Wingdings" pitchFamily="2" charset="2"/>
              <a:buChar char="q"/>
            </a:pPr>
            <a:r>
              <a:rPr lang="en-US" sz="1600" dirty="0" smtClean="0">
                <a:solidFill>
                  <a:schemeClr val="bg1"/>
                </a:solidFill>
              </a:rPr>
              <a:t>Users</a:t>
            </a:r>
          </a:p>
          <a:p>
            <a:pPr marL="393700" lvl="1" indent="-177800">
              <a:buFont typeface="Wingdings" pitchFamily="2" charset="2"/>
              <a:buChar char="q"/>
            </a:pPr>
            <a:r>
              <a:rPr lang="en-US" sz="1600" dirty="0" smtClean="0">
                <a:solidFill>
                  <a:schemeClr val="bg1"/>
                </a:solidFill>
              </a:rPr>
              <a:t>Conceptual places</a:t>
            </a:r>
          </a:p>
          <a:p>
            <a:pPr marL="393700" lvl="1" indent="-177800">
              <a:buFont typeface="Wingdings" pitchFamily="2" charset="2"/>
              <a:buChar char="q"/>
            </a:pPr>
            <a:r>
              <a:rPr lang="en-US" sz="1600" dirty="0" smtClean="0">
                <a:solidFill>
                  <a:schemeClr val="bg1"/>
                </a:solidFill>
              </a:rPr>
              <a:t>Activities</a:t>
            </a:r>
          </a:p>
          <a:p>
            <a:pPr marL="393700" lvl="1" indent="-177800">
              <a:buFont typeface="Wingdings" pitchFamily="2" charset="2"/>
              <a:buChar char="q"/>
            </a:pPr>
            <a:r>
              <a:rPr lang="en-US" sz="1600" dirty="0" smtClean="0">
                <a:solidFill>
                  <a:schemeClr val="bg1"/>
                </a:solidFill>
              </a:rPr>
              <a:t>Roles</a:t>
            </a:r>
          </a:p>
          <a:p>
            <a:pPr marL="393700" lvl="1" indent="-177800">
              <a:buFont typeface="Wingdings" pitchFamily="2" charset="2"/>
              <a:buChar char="q"/>
            </a:pPr>
            <a:r>
              <a:rPr lang="en-US" sz="1600" dirty="0" smtClean="0">
                <a:solidFill>
                  <a:schemeClr val="bg1"/>
                </a:solidFill>
              </a:rPr>
              <a:t>Time</a:t>
            </a:r>
          </a:p>
          <a:p>
            <a:pPr marL="236538" indent="-236538">
              <a:buFont typeface="Wingdings" pitchFamily="2" charset="2"/>
              <a:buChar char="q"/>
            </a:pPr>
            <a:r>
              <a:rPr lang="en-US" sz="1800" dirty="0" smtClean="0"/>
              <a:t>Conceptual places  such </a:t>
            </a:r>
            <a:r>
              <a:rPr lang="en-US" sz="1800" dirty="0"/>
              <a:t>as</a:t>
            </a:r>
            <a:r>
              <a:rPr lang="en-US" sz="1800" dirty="0" smtClean="0"/>
              <a:t> </a:t>
            </a:r>
            <a:r>
              <a:rPr lang="en-US" sz="1800" i="1" dirty="0" smtClean="0"/>
              <a:t>at work </a:t>
            </a:r>
            <a:r>
              <a:rPr lang="en-US" sz="1800" dirty="0" smtClean="0"/>
              <a:t>and </a:t>
            </a:r>
            <a:r>
              <a:rPr lang="en-US" sz="1800" i="1" dirty="0" smtClean="0"/>
              <a:t>at home</a:t>
            </a:r>
          </a:p>
          <a:p>
            <a:pPr marL="236538" indent="-236538">
              <a:buFont typeface="Wingdings" pitchFamily="2" charset="2"/>
              <a:buChar char="q"/>
            </a:pPr>
            <a:r>
              <a:rPr lang="en-US" sz="1800" dirty="0" smtClean="0"/>
              <a:t>Activities occur at places and involve users filling particular roles</a:t>
            </a:r>
          </a:p>
        </p:txBody>
      </p:sp>
      <p:sp>
        <p:nvSpPr>
          <p:cNvPr id="5" name="TextBox 4"/>
          <p:cNvSpPr txBox="1"/>
          <p:nvPr/>
        </p:nvSpPr>
        <p:spPr>
          <a:xfrm>
            <a:off x="2895600" y="5955268"/>
            <a:ext cx="6096000" cy="400110"/>
          </a:xfrm>
          <a:prstGeom prst="rect">
            <a:avLst/>
          </a:prstGeom>
          <a:noFill/>
        </p:spPr>
        <p:txBody>
          <a:bodyPr wrap="square" rtlCol="0">
            <a:spAutoFit/>
          </a:bodyPr>
          <a:lstStyle/>
          <a:p>
            <a:pPr algn="ctr"/>
            <a:r>
              <a:rPr lang="en-US" sz="2000" i="1" dirty="0" smtClean="0"/>
              <a:t>http://ebiquity.umbc.edu/ontologies/platys/1.0/</a:t>
            </a:r>
            <a:endParaRPr lang="en-US" sz="2000" i="1" dirty="0"/>
          </a:p>
        </p:txBody>
      </p:sp>
      <p:sp>
        <p:nvSpPr>
          <p:cNvPr id="6" name="Date Placeholder 5"/>
          <p:cNvSpPr>
            <a:spLocks noGrp="1"/>
          </p:cNvSpPr>
          <p:nvPr>
            <p:ph type="dt" sz="half" idx="10"/>
          </p:nvPr>
        </p:nvSpPr>
        <p:spPr/>
        <p:txBody>
          <a:bodyPr/>
          <a:lstStyle/>
          <a:p>
            <a:r>
              <a:rPr lang="en-US" smtClean="0"/>
              <a:t>8/6/11</a:t>
            </a:r>
            <a:endParaRPr lang="en-US"/>
          </a:p>
        </p:txBody>
      </p:sp>
      <p:sp>
        <p:nvSpPr>
          <p:cNvPr id="7" name="Slide Number Placeholder 6"/>
          <p:cNvSpPr>
            <a:spLocks noGrp="1"/>
          </p:cNvSpPr>
          <p:nvPr>
            <p:ph type="sldNum" sz="quarter" idx="12"/>
          </p:nvPr>
        </p:nvSpPr>
        <p:spPr/>
        <p:txBody>
          <a:bodyPr/>
          <a:lstStyle/>
          <a:p>
            <a:fld id="{BE924555-EAFD-4B2F-96F4-A60706EF2138}" type="slidenum">
              <a:rPr lang="en-US" smtClean="0"/>
              <a:pPr/>
              <a:t>11</a:t>
            </a:fld>
            <a:endParaRPr lang="en-US" dirty="0"/>
          </a:p>
        </p:txBody>
      </p:sp>
      <p:sp>
        <p:nvSpPr>
          <p:cNvPr id="8" name="Footer Placeholder 7"/>
          <p:cNvSpPr>
            <a:spLocks noGrp="1"/>
          </p:cNvSpPr>
          <p:nvPr>
            <p:ph type="ftr" sz="quarter" idx="11"/>
          </p:nvPr>
        </p:nvSpPr>
        <p:spPr/>
        <p:txBody>
          <a:bodyPr/>
          <a:lstStyle/>
          <a:p>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6451889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267" name="Title 1"/>
          <p:cNvSpPr>
            <a:spLocks noGrp="1"/>
          </p:cNvSpPr>
          <p:nvPr>
            <p:ph type="title"/>
          </p:nvPr>
        </p:nvSpPr>
        <p:spPr>
          <a:xfrm>
            <a:off x="3048000" y="762000"/>
            <a:ext cx="5867400" cy="838200"/>
          </a:xfrm>
        </p:spPr>
        <p:txBody>
          <a:bodyPr/>
          <a:lstStyle/>
          <a:p>
            <a:pPr algn="ctr"/>
            <a:r>
              <a:rPr lang="en-US" dirty="0" smtClean="0">
                <a:solidFill>
                  <a:srgbClr val="000000"/>
                </a:solidFill>
                <a:ea typeface="ＭＳ Ｐゴシック" pitchFamily="34" charset="-128"/>
              </a:rPr>
              <a:t>Context KB on the devices</a:t>
            </a:r>
          </a:p>
        </p:txBody>
      </p:sp>
      <p:sp>
        <p:nvSpPr>
          <p:cNvPr id="11266" name="Content Placeholder 2"/>
          <p:cNvSpPr>
            <a:spLocks noGrp="1"/>
          </p:cNvSpPr>
          <p:nvPr>
            <p:ph type="body" sz="half" idx="2"/>
          </p:nvPr>
        </p:nvSpPr>
        <p:spPr>
          <a:xfrm>
            <a:off x="228600" y="990600"/>
            <a:ext cx="2590800" cy="5257800"/>
          </a:xfrm>
        </p:spPr>
        <p:txBody>
          <a:bodyPr>
            <a:normAutofit/>
          </a:bodyPr>
          <a:lstStyle/>
          <a:p>
            <a:pPr marL="285750" indent="-285750">
              <a:buFont typeface="Wingdings" pitchFamily="2" charset="2"/>
              <a:buChar char="q"/>
            </a:pPr>
            <a:r>
              <a:rPr lang="en-US" sz="2000" dirty="0" smtClean="0">
                <a:ea typeface="ＭＳ Ｐゴシック" pitchFamily="34" charset="-128"/>
              </a:rPr>
              <a:t>A KB on the device which conforms to the ontology</a:t>
            </a:r>
          </a:p>
          <a:p>
            <a:pPr marL="285750" indent="-285750">
              <a:buFont typeface="Wingdings" pitchFamily="2" charset="2"/>
              <a:buChar char="q"/>
            </a:pPr>
            <a:r>
              <a:rPr lang="en-US" sz="2000" dirty="0" smtClean="0">
                <a:ea typeface="ＭＳ Ｐゴシック" pitchFamily="34" charset="-128"/>
              </a:rPr>
              <a:t>Links to FOAF and </a:t>
            </a:r>
            <a:r>
              <a:rPr lang="en-US" sz="2000" dirty="0" err="1" smtClean="0">
                <a:ea typeface="ＭＳ Ｐゴシック" pitchFamily="34" charset="-128"/>
              </a:rPr>
              <a:t>GeoNames</a:t>
            </a:r>
            <a:endParaRPr lang="en-US" sz="2000" dirty="0" smtClean="0">
              <a:ea typeface="ＭＳ Ｐゴシック" pitchFamily="34" charset="-128"/>
            </a:endParaRPr>
          </a:p>
          <a:p>
            <a:pPr marL="285750" indent="-285750">
              <a:buFont typeface="Wingdings" pitchFamily="2" charset="2"/>
              <a:buChar char="q"/>
            </a:pPr>
            <a:r>
              <a:rPr lang="en-US" sz="2000" dirty="0" smtClean="0">
                <a:ea typeface="ＭＳ Ｐゴシック" pitchFamily="34" charset="-128"/>
              </a:rPr>
              <a:t>Use of </a:t>
            </a:r>
            <a:r>
              <a:rPr lang="en-US" sz="2000" dirty="0" err="1" smtClean="0">
                <a:ea typeface="ＭＳ Ｐゴシック" pitchFamily="34" charset="-128"/>
              </a:rPr>
              <a:t>Geonames</a:t>
            </a:r>
            <a:r>
              <a:rPr lang="en-US" sz="2000" dirty="0" smtClean="0">
                <a:ea typeface="ＭＳ Ｐゴシック" pitchFamily="34" charset="-128"/>
              </a:rPr>
              <a:t> </a:t>
            </a:r>
            <a:r>
              <a:rPr lang="en-US" sz="2000" dirty="0">
                <a:ea typeface="ＭＳ Ｐゴシック" pitchFamily="34" charset="-128"/>
              </a:rPr>
              <a:t>to </a:t>
            </a:r>
            <a:r>
              <a:rPr lang="en-US" sz="2000" dirty="0" smtClean="0">
                <a:ea typeface="ＭＳ Ｐゴシック" pitchFamily="34" charset="-128"/>
              </a:rPr>
              <a:t>assert further spatial </a:t>
            </a:r>
            <a:r>
              <a:rPr lang="en-US" sz="2000" dirty="0" err="1" smtClean="0">
                <a:ea typeface="ＭＳ Ｐゴシック" pitchFamily="34" charset="-128"/>
              </a:rPr>
              <a:t>knwledge</a:t>
            </a:r>
            <a:r>
              <a:rPr lang="en-US" sz="2000" dirty="0" smtClean="0">
                <a:ea typeface="ＭＳ Ｐゴシック" pitchFamily="34" charset="-128"/>
              </a:rPr>
              <a:t> in the KB</a:t>
            </a:r>
          </a:p>
          <a:p>
            <a:pPr marL="285750" indent="-285750">
              <a:buFont typeface="Wingdings" pitchFamily="2" charset="2"/>
              <a:buChar char="q"/>
            </a:pPr>
            <a:endParaRPr lang="en-US" sz="2000" dirty="0">
              <a:ea typeface="ＭＳ Ｐゴシック" pitchFamily="34" charset="-128"/>
            </a:endParaRPr>
          </a:p>
          <a:p>
            <a:pPr marL="285750" indent="-285750">
              <a:buFont typeface="Wingdings" pitchFamily="2" charset="2"/>
              <a:buChar char="q"/>
            </a:pPr>
            <a:endParaRPr lang="en-US" sz="2000" dirty="0" smtClean="0">
              <a:ea typeface="ＭＳ Ｐゴシック" pitchFamily="34" charset="-128"/>
            </a:endParaRPr>
          </a:p>
        </p:txBody>
      </p:sp>
      <p:pic>
        <p:nvPicPr>
          <p:cNvPr id="11268" name="Picture 6"/>
          <p:cNvPicPr>
            <a:picLocks noChangeAspect="1" noChangeArrowheads="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3181350" y="1603310"/>
            <a:ext cx="5638800" cy="2359090"/>
          </a:xfrm>
          <a:prstGeom prst="rect">
            <a:avLst/>
          </a:prstGeom>
          <a:noFill/>
          <a:ln w="9525">
            <a:solidFill>
              <a:schemeClr val="accent1"/>
            </a:solidFill>
            <a:miter lim="800000"/>
            <a:headEnd/>
            <a:tailEnd/>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sp>
        <p:nvSpPr>
          <p:cNvPr id="6" name="Rectangle 5"/>
          <p:cNvSpPr/>
          <p:nvPr/>
        </p:nvSpPr>
        <p:spPr>
          <a:xfrm>
            <a:off x="2819400" y="4309408"/>
            <a:ext cx="6267450" cy="1938992"/>
          </a:xfrm>
          <a:prstGeom prst="rect">
            <a:avLst/>
          </a:prstGeom>
          <a:ln>
            <a:noFill/>
          </a:ln>
        </p:spPr>
        <p:txBody>
          <a:bodyPr wrap="square">
            <a:spAutoFit/>
          </a:bodyPr>
          <a:lstStyle/>
          <a:p>
            <a:pPr>
              <a:defRPr/>
            </a:pPr>
            <a:r>
              <a:rPr lang="en-US" sz="1200" dirty="0">
                <a:cs typeface="Arial" charset="0"/>
              </a:rPr>
              <a:t>&lt;</a:t>
            </a:r>
            <a:r>
              <a:rPr lang="en-US" sz="1200" dirty="0" err="1">
                <a:cs typeface="Arial" charset="0"/>
              </a:rPr>
              <a:t>gn:Feature</a:t>
            </a:r>
            <a:r>
              <a:rPr lang="en-US" sz="1200" dirty="0">
                <a:cs typeface="Arial" charset="0"/>
              </a:rPr>
              <a:t> </a:t>
            </a:r>
            <a:r>
              <a:rPr lang="en-US" sz="1200" dirty="0" err="1">
                <a:cs typeface="Arial" charset="0"/>
              </a:rPr>
              <a:t>rdf:about</a:t>
            </a:r>
            <a:r>
              <a:rPr lang="en-US" sz="1200" dirty="0">
                <a:cs typeface="Arial" charset="0"/>
              </a:rPr>
              <a:t>="http://sws.geonames.org/4372143/"&gt;</a:t>
            </a:r>
          </a:p>
          <a:p>
            <a:pPr>
              <a:defRPr/>
            </a:pPr>
            <a:r>
              <a:rPr lang="en-US" sz="1200" dirty="0">
                <a:cs typeface="Arial" charset="0"/>
              </a:rPr>
              <a:t>&lt;</a:t>
            </a:r>
            <a:r>
              <a:rPr lang="en-US" sz="1200" dirty="0" err="1">
                <a:cs typeface="Arial" charset="0"/>
              </a:rPr>
              <a:t>gn:name</a:t>
            </a:r>
            <a:r>
              <a:rPr lang="en-US" sz="1200" dirty="0">
                <a:cs typeface="Arial" charset="0"/>
              </a:rPr>
              <a:t>&gt;</a:t>
            </a:r>
            <a:r>
              <a:rPr lang="en-US" sz="1200" b="1" dirty="0">
                <a:cs typeface="Arial" charset="0"/>
              </a:rPr>
              <a:t>UMBC</a:t>
            </a:r>
            <a:r>
              <a:rPr lang="en-US" sz="1200" dirty="0">
                <a:cs typeface="Arial" charset="0"/>
              </a:rPr>
              <a:t>&lt;/</a:t>
            </a:r>
            <a:r>
              <a:rPr lang="en-US" sz="1200" dirty="0" err="1">
                <a:cs typeface="Arial" charset="0"/>
              </a:rPr>
              <a:t>gn:name</a:t>
            </a:r>
            <a:r>
              <a:rPr lang="en-US" sz="1200" dirty="0" smtClean="0">
                <a:cs typeface="Arial" charset="0"/>
              </a:rPr>
              <a:t>&gt;</a:t>
            </a:r>
          </a:p>
          <a:p>
            <a:pPr>
              <a:defRPr/>
            </a:pPr>
            <a:r>
              <a:rPr lang="en-US" sz="1200" dirty="0" smtClean="0">
                <a:cs typeface="Arial" charset="0"/>
              </a:rPr>
              <a:t>    </a:t>
            </a:r>
            <a:r>
              <a:rPr lang="es-MX" sz="1200" dirty="0" smtClean="0">
                <a:cs typeface="Arial" charset="0"/>
              </a:rPr>
              <a:t>&lt;</a:t>
            </a:r>
            <a:r>
              <a:rPr lang="es-MX" sz="1200" dirty="0">
                <a:cs typeface="Arial" charset="0"/>
              </a:rPr>
              <a:t>wgs84_pos:lat&gt;39.25543&lt;/wgs84_pos:lat</a:t>
            </a:r>
            <a:r>
              <a:rPr lang="es-MX" sz="1200" dirty="0" smtClean="0">
                <a:cs typeface="Arial" charset="0"/>
              </a:rPr>
              <a:t>&gt;</a:t>
            </a:r>
            <a:endParaRPr lang="en-US" sz="1200" dirty="0" smtClean="0">
              <a:cs typeface="Arial" charset="0"/>
            </a:endParaRPr>
          </a:p>
          <a:p>
            <a:pPr>
              <a:defRPr/>
            </a:pPr>
            <a:r>
              <a:rPr lang="en-US" sz="1200" dirty="0" smtClean="0">
                <a:cs typeface="Arial" charset="0"/>
              </a:rPr>
              <a:t>    &lt;</a:t>
            </a:r>
            <a:r>
              <a:rPr lang="en-US" sz="1200" dirty="0">
                <a:cs typeface="Arial" charset="0"/>
              </a:rPr>
              <a:t>wgs84_pos:long&gt;-76.71168&lt;/wgs84_pos:long</a:t>
            </a:r>
            <a:r>
              <a:rPr lang="en-US" sz="1200" dirty="0" smtClean="0">
                <a:cs typeface="Arial" charset="0"/>
              </a:rPr>
              <a:t>&gt;</a:t>
            </a:r>
          </a:p>
          <a:p>
            <a:pPr>
              <a:defRPr/>
            </a:pPr>
            <a:r>
              <a:rPr lang="en-US" sz="1200" dirty="0" smtClean="0">
                <a:cs typeface="Arial" charset="0"/>
              </a:rPr>
              <a:t>    </a:t>
            </a:r>
            <a:r>
              <a:rPr lang="es-MX" sz="1200" dirty="0" smtClean="0">
                <a:cs typeface="Arial" charset="0"/>
              </a:rPr>
              <a:t>&lt;</a:t>
            </a:r>
            <a:r>
              <a:rPr lang="es-MX" sz="1200" dirty="0">
                <a:cs typeface="Arial" charset="0"/>
              </a:rPr>
              <a:t>wgs84_pos:alt&gt;61&lt;/wgs84_pos:alt</a:t>
            </a:r>
            <a:r>
              <a:rPr lang="es-MX" sz="1200" dirty="0" smtClean="0">
                <a:cs typeface="Arial" charset="0"/>
              </a:rPr>
              <a:t>&gt;</a:t>
            </a:r>
            <a:endParaRPr lang="en-US" sz="1200" dirty="0" smtClean="0">
              <a:cs typeface="Arial" charset="0"/>
            </a:endParaRPr>
          </a:p>
          <a:p>
            <a:pPr>
              <a:defRPr/>
            </a:pPr>
            <a:r>
              <a:rPr lang="en-US" sz="1200" dirty="0" smtClean="0">
                <a:cs typeface="Arial" charset="0"/>
              </a:rPr>
              <a:t>    &lt;</a:t>
            </a:r>
            <a:r>
              <a:rPr lang="en-US" sz="1200" dirty="0" err="1">
                <a:cs typeface="Arial" charset="0"/>
              </a:rPr>
              <a:t>gn:parentFeature</a:t>
            </a:r>
            <a:r>
              <a:rPr lang="en-US" sz="1200" dirty="0">
                <a:cs typeface="Arial" charset="0"/>
              </a:rPr>
              <a:t> </a:t>
            </a:r>
            <a:r>
              <a:rPr lang="en-US" sz="1200" dirty="0" err="1">
                <a:cs typeface="Arial" charset="0"/>
              </a:rPr>
              <a:t>rdf:resource</a:t>
            </a:r>
            <a:r>
              <a:rPr lang="en-US" sz="1200" dirty="0">
                <a:cs typeface="Arial" charset="0"/>
              </a:rPr>
              <a:t>="http://sws.geonames.org/4347790</a:t>
            </a:r>
            <a:r>
              <a:rPr lang="en-US" sz="1200" dirty="0" smtClean="0">
                <a:cs typeface="Arial" charset="0"/>
              </a:rPr>
              <a:t>/"/&gt; </a:t>
            </a:r>
            <a:r>
              <a:rPr lang="en-US" sz="1200" b="1" dirty="0" err="1">
                <a:cs typeface="Arial" charset="0"/>
                <a:sym typeface="Wingdings" pitchFamily="2" charset="2"/>
              </a:rPr>
              <a:t></a:t>
            </a:r>
            <a:r>
              <a:rPr lang="en-US" sz="1200" b="1" dirty="0" err="1">
                <a:cs typeface="Arial" charset="0"/>
              </a:rPr>
              <a:t>Baltimore</a:t>
            </a:r>
            <a:r>
              <a:rPr lang="en-US" sz="1200" b="1" dirty="0">
                <a:cs typeface="Arial" charset="0"/>
              </a:rPr>
              <a:t> </a:t>
            </a:r>
            <a:r>
              <a:rPr lang="en-US" sz="1200" b="1" dirty="0" smtClean="0">
                <a:cs typeface="Arial" charset="0"/>
              </a:rPr>
              <a:t>County</a:t>
            </a:r>
          </a:p>
          <a:p>
            <a:pPr>
              <a:defRPr/>
            </a:pPr>
            <a:r>
              <a:rPr lang="en-US" sz="1200" b="1" dirty="0" smtClean="0">
                <a:cs typeface="Arial" charset="0"/>
              </a:rPr>
              <a:t>    </a:t>
            </a:r>
            <a:r>
              <a:rPr lang="en-US" sz="1200" dirty="0" smtClean="0">
                <a:cs typeface="Arial" charset="0"/>
              </a:rPr>
              <a:t>&lt;</a:t>
            </a:r>
            <a:r>
              <a:rPr lang="en-US" sz="1200" dirty="0" err="1">
                <a:cs typeface="Arial" charset="0"/>
              </a:rPr>
              <a:t>gn:parentCountry</a:t>
            </a:r>
            <a:r>
              <a:rPr lang="en-US" sz="1200" dirty="0">
                <a:cs typeface="Arial" charset="0"/>
              </a:rPr>
              <a:t> </a:t>
            </a:r>
            <a:r>
              <a:rPr lang="en-US" sz="1200" dirty="0" err="1">
                <a:cs typeface="Arial" charset="0"/>
              </a:rPr>
              <a:t>rdf:resource</a:t>
            </a:r>
            <a:r>
              <a:rPr lang="en-US" sz="1200" dirty="0">
                <a:cs typeface="Arial" charset="0"/>
              </a:rPr>
              <a:t>="http://sws.geonames.org/6252001</a:t>
            </a:r>
            <a:r>
              <a:rPr lang="en-US" sz="1200" dirty="0" smtClean="0">
                <a:cs typeface="Arial" charset="0"/>
              </a:rPr>
              <a:t>/"/&gt;</a:t>
            </a:r>
            <a:r>
              <a:rPr lang="en-US" sz="1200" dirty="0" smtClean="0">
                <a:latin typeface="Arial" charset="0"/>
                <a:cs typeface="Arial" charset="0"/>
                <a:sym typeface="Wingdings" pitchFamily="2" charset="2"/>
              </a:rPr>
              <a:t> </a:t>
            </a:r>
            <a:r>
              <a:rPr lang="en-US" sz="1200" b="1" dirty="0" smtClean="0">
                <a:latin typeface="Arial" charset="0"/>
                <a:cs typeface="Arial" charset="0"/>
                <a:sym typeface="Wingdings" pitchFamily="2" charset="2"/>
              </a:rPr>
              <a:t> </a:t>
            </a:r>
            <a:r>
              <a:rPr lang="en-US" sz="1200" b="1" dirty="0">
                <a:cs typeface="Arial" charset="0"/>
              </a:rPr>
              <a:t>United </a:t>
            </a:r>
            <a:r>
              <a:rPr lang="en-US" sz="1200" b="1" dirty="0" smtClean="0">
                <a:cs typeface="Arial" charset="0"/>
              </a:rPr>
              <a:t>States</a:t>
            </a:r>
          </a:p>
          <a:p>
            <a:pPr>
              <a:defRPr/>
            </a:pPr>
            <a:r>
              <a:rPr lang="en-US" sz="1200" b="1" dirty="0" smtClean="0">
                <a:cs typeface="Arial" charset="0"/>
              </a:rPr>
              <a:t>    </a:t>
            </a:r>
            <a:r>
              <a:rPr lang="es-MX" sz="1200" dirty="0" smtClean="0">
                <a:cs typeface="Arial" charset="0"/>
              </a:rPr>
              <a:t>&lt;</a:t>
            </a:r>
            <a:r>
              <a:rPr lang="es-MX" sz="1200" dirty="0">
                <a:cs typeface="Arial" charset="0"/>
              </a:rPr>
              <a:t>gn:parentADM1 rdf:resource="http://sws.geonames.org/4361885</a:t>
            </a:r>
            <a:r>
              <a:rPr lang="es-MX" sz="1200" dirty="0" smtClean="0">
                <a:cs typeface="Arial" charset="0"/>
              </a:rPr>
              <a:t>/"/&gt;</a:t>
            </a:r>
            <a:r>
              <a:rPr lang="en-US" sz="1200" dirty="0" smtClean="0">
                <a:latin typeface="Arial" charset="0"/>
                <a:cs typeface="Arial" charset="0"/>
                <a:sym typeface="Wingdings" pitchFamily="2" charset="2"/>
              </a:rPr>
              <a:t> </a:t>
            </a:r>
            <a:r>
              <a:rPr lang="en-US" sz="1200" b="1" dirty="0" err="1">
                <a:latin typeface="Arial" charset="0"/>
                <a:cs typeface="Arial" charset="0"/>
                <a:sym typeface="Wingdings" pitchFamily="2" charset="2"/>
              </a:rPr>
              <a:t></a:t>
            </a:r>
            <a:r>
              <a:rPr lang="en-US" sz="1200" b="1" dirty="0">
                <a:latin typeface="Arial" charset="0"/>
                <a:cs typeface="Arial" charset="0"/>
                <a:sym typeface="Wingdings" pitchFamily="2" charset="2"/>
              </a:rPr>
              <a:t> </a:t>
            </a:r>
            <a:r>
              <a:rPr lang="es-MX" sz="1200" b="1" dirty="0" smtClean="0">
                <a:cs typeface="Arial" charset="0"/>
              </a:rPr>
              <a:t>Maryland</a:t>
            </a:r>
            <a:endParaRPr lang="en-US" sz="1200" b="1" dirty="0" smtClean="0">
              <a:cs typeface="Arial" charset="0"/>
            </a:endParaRPr>
          </a:p>
          <a:p>
            <a:pPr>
              <a:defRPr/>
            </a:pPr>
            <a:r>
              <a:rPr lang="en-US" sz="1200" b="1" dirty="0" smtClean="0">
                <a:cs typeface="Arial" charset="0"/>
              </a:rPr>
              <a:t>    </a:t>
            </a:r>
            <a:r>
              <a:rPr lang="en-US" sz="1200" dirty="0" smtClean="0">
                <a:cs typeface="Arial" charset="0"/>
              </a:rPr>
              <a:t>&lt;</a:t>
            </a:r>
            <a:r>
              <a:rPr lang="en-US" sz="1200" dirty="0">
                <a:cs typeface="Arial" charset="0"/>
              </a:rPr>
              <a:t>gn:parentADM2 </a:t>
            </a:r>
            <a:r>
              <a:rPr lang="en-US" sz="1200" dirty="0" err="1">
                <a:cs typeface="Arial" charset="0"/>
              </a:rPr>
              <a:t>rdf:resource</a:t>
            </a:r>
            <a:r>
              <a:rPr lang="en-US" sz="1200" dirty="0">
                <a:cs typeface="Arial" charset="0"/>
              </a:rPr>
              <a:t>="http://sws.geonames.org/4347790</a:t>
            </a:r>
            <a:r>
              <a:rPr lang="en-US" sz="1200" dirty="0" smtClean="0">
                <a:cs typeface="Arial" charset="0"/>
              </a:rPr>
              <a:t>/"/&gt;</a:t>
            </a:r>
            <a:r>
              <a:rPr lang="en-US" sz="1200" dirty="0" smtClean="0">
                <a:latin typeface="Arial" charset="0"/>
                <a:cs typeface="Arial" charset="0"/>
                <a:sym typeface="Wingdings" pitchFamily="2" charset="2"/>
              </a:rPr>
              <a:t> </a:t>
            </a:r>
            <a:r>
              <a:rPr lang="en-US" sz="1200" b="1" dirty="0">
                <a:latin typeface="Arial" charset="0"/>
                <a:cs typeface="Arial" charset="0"/>
                <a:sym typeface="Wingdings" pitchFamily="2" charset="2"/>
              </a:rPr>
              <a:t> </a:t>
            </a:r>
            <a:r>
              <a:rPr lang="en-US" sz="1200" b="1" dirty="0">
                <a:cs typeface="Arial" charset="0"/>
              </a:rPr>
              <a:t>Baltimore County</a:t>
            </a:r>
          </a:p>
          <a:p>
            <a:pPr>
              <a:defRPr/>
            </a:pPr>
            <a:r>
              <a:rPr lang="en-US" sz="1200" dirty="0">
                <a:cs typeface="Arial" charset="0"/>
              </a:rPr>
              <a:t>&lt;/</a:t>
            </a:r>
            <a:r>
              <a:rPr lang="en-US" sz="1200" dirty="0" err="1">
                <a:cs typeface="Arial" charset="0"/>
              </a:rPr>
              <a:t>gn:Feature</a:t>
            </a:r>
            <a:r>
              <a:rPr lang="en-US" sz="1200" dirty="0">
                <a:cs typeface="Arial" charset="0"/>
              </a:rPr>
              <a:t>&gt;</a:t>
            </a:r>
          </a:p>
        </p:txBody>
      </p:sp>
      <p:sp>
        <p:nvSpPr>
          <p:cNvPr id="7" name="Date Placeholder 6"/>
          <p:cNvSpPr>
            <a:spLocks noGrp="1"/>
          </p:cNvSpPr>
          <p:nvPr>
            <p:ph type="dt" sz="half" idx="10"/>
          </p:nvPr>
        </p:nvSpPr>
        <p:spPr/>
        <p:txBody>
          <a:bodyPr/>
          <a:lstStyle/>
          <a:p>
            <a:r>
              <a:rPr lang="en-US" smtClean="0"/>
              <a:t>8/6/11</a:t>
            </a:r>
            <a:endParaRPr lang="en-US"/>
          </a:p>
        </p:txBody>
      </p:sp>
      <p:sp>
        <p:nvSpPr>
          <p:cNvPr id="8" name="Slide Number Placeholder 7"/>
          <p:cNvSpPr>
            <a:spLocks noGrp="1"/>
          </p:cNvSpPr>
          <p:nvPr>
            <p:ph type="sldNum" sz="quarter" idx="12"/>
          </p:nvPr>
        </p:nvSpPr>
        <p:spPr/>
        <p:txBody>
          <a:bodyPr/>
          <a:lstStyle/>
          <a:p>
            <a:fld id="{BE924555-EAFD-4B2F-96F4-A60706EF2138}" type="slidenum">
              <a:rPr lang="en-US" smtClean="0"/>
              <a:pPr/>
              <a:t>12</a:t>
            </a:fld>
            <a:endParaRPr lang="en-US" dirty="0"/>
          </a:p>
        </p:txBody>
      </p:sp>
      <p:sp>
        <p:nvSpPr>
          <p:cNvPr id="9" name="Footer Placeholder 8"/>
          <p:cNvSpPr>
            <a:spLocks noGrp="1"/>
          </p:cNvSpPr>
          <p:nvPr>
            <p:ph type="ftr" sz="quarter" idx="11"/>
          </p:nvPr>
        </p:nvSpPr>
        <p:spPr/>
        <p:txBody>
          <a:bodyPr/>
          <a:lstStyle/>
          <a:p>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645739238"/>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sz="quarter" idx="1"/>
          </p:nvPr>
        </p:nvSpPr>
        <p:spPr>
          <a:xfrm>
            <a:off x="1447800" y="1905000"/>
            <a:ext cx="6248400" cy="4267200"/>
          </a:xfrm>
        </p:spPr>
        <p:txBody>
          <a:bodyPr>
            <a:normAutofit/>
          </a:bodyPr>
          <a:lstStyle/>
          <a:p>
            <a:r>
              <a:rPr lang="en-US" sz="3000" dirty="0" smtClean="0"/>
              <a:t>Background, motivation </a:t>
            </a:r>
            <a:r>
              <a:rPr lang="en-US" sz="3000" dirty="0"/>
              <a:t>and</a:t>
            </a:r>
            <a:r>
              <a:rPr lang="en-US" sz="3000" dirty="0" smtClean="0"/>
              <a:t> goals</a:t>
            </a:r>
            <a:endParaRPr lang="en-US" sz="3000" dirty="0"/>
          </a:p>
          <a:p>
            <a:r>
              <a:rPr lang="en-US" sz="3000" dirty="0"/>
              <a:t>General</a:t>
            </a:r>
            <a:r>
              <a:rPr lang="en-US" sz="3000" dirty="0" smtClean="0"/>
              <a:t> </a:t>
            </a:r>
            <a:r>
              <a:rPr lang="en-US" sz="3000" dirty="0"/>
              <a:t>i</a:t>
            </a:r>
            <a:r>
              <a:rPr lang="en-US" sz="3000" dirty="0" smtClean="0"/>
              <a:t>nteraction architecture</a:t>
            </a:r>
            <a:endParaRPr lang="en-US" sz="3000" dirty="0"/>
          </a:p>
          <a:p>
            <a:r>
              <a:rPr lang="en-US" sz="3000" dirty="0" smtClean="0"/>
              <a:t>Semantic </a:t>
            </a:r>
            <a:r>
              <a:rPr lang="en-US" sz="3000" dirty="0"/>
              <a:t>context modeling</a:t>
            </a:r>
          </a:p>
          <a:p>
            <a:r>
              <a:rPr lang="en-US" sz="3000" b="1" dirty="0"/>
              <a:t>Privacy preservation</a:t>
            </a:r>
          </a:p>
          <a:p>
            <a:r>
              <a:rPr lang="en-US" sz="3000" dirty="0" smtClean="0"/>
              <a:t>Context </a:t>
            </a:r>
            <a:r>
              <a:rPr lang="en-US" sz="3000" dirty="0"/>
              <a:t>/ </a:t>
            </a:r>
            <a:r>
              <a:rPr lang="en-US" sz="3000" dirty="0" smtClean="0"/>
              <a:t>situation recognition</a:t>
            </a:r>
          </a:p>
          <a:p>
            <a:r>
              <a:rPr lang="en-US" sz="3000" dirty="0" smtClean="0"/>
              <a:t>Ongoing </a:t>
            </a:r>
            <a:r>
              <a:rPr lang="en-US" sz="3000" dirty="0"/>
              <a:t>and</a:t>
            </a:r>
            <a:r>
              <a:rPr lang="en-US" sz="3000" dirty="0" smtClean="0"/>
              <a:t> </a:t>
            </a:r>
            <a:r>
              <a:rPr lang="en-US" sz="3000" dirty="0"/>
              <a:t>f</a:t>
            </a:r>
            <a:r>
              <a:rPr lang="en-US" sz="3000" dirty="0" smtClean="0"/>
              <a:t>uture work</a:t>
            </a:r>
          </a:p>
          <a:p>
            <a:r>
              <a:rPr lang="en-US" sz="3000" dirty="0" smtClean="0"/>
              <a:t>Conclusion</a:t>
            </a:r>
          </a:p>
          <a:p>
            <a:endParaRPr lang="en-US" sz="3000" dirty="0"/>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13</a:t>
            </a:fld>
            <a:endParaRPr lang="en-US"/>
          </a:p>
        </p:txBody>
      </p:sp>
      <p:sp>
        <p:nvSpPr>
          <p:cNvPr id="6" name="Footer Placeholder 5"/>
          <p:cNvSpPr>
            <a:spLocks noGrp="1"/>
          </p:cNvSpPr>
          <p:nvPr>
            <p:ph type="ftr" sz="quarter" idx="11"/>
          </p:nvPr>
        </p:nvSpPr>
        <p:spPr/>
        <p:txBody>
          <a:bodyPr/>
          <a:lstStyle/>
          <a:p>
            <a:endParaRPr lang="en-US" dirty="0"/>
          </a:p>
        </p:txBody>
      </p:sp>
      <p:pic>
        <p:nvPicPr>
          <p:cNvPr id="7" name="Picture 6" descr="lloyd.png"/>
          <p:cNvPicPr>
            <a:picLocks noChangeAspect="1"/>
          </p:cNvPicPr>
          <p:nvPr/>
        </p:nvPicPr>
        <p:blipFill>
          <a:blip r:embed="rId3"/>
          <a:stretch>
            <a:fillRect/>
          </a:stretch>
        </p:blipFill>
        <p:spPr>
          <a:xfrm>
            <a:off x="8077200" y="63500"/>
            <a:ext cx="774700" cy="1231900"/>
          </a:xfrm>
          <a:prstGeom prst="rect">
            <a:avLst/>
          </a:prstGeo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ea typeface="ＭＳ Ｐゴシック" pitchFamily="34" charset="-128"/>
              </a:rPr>
              <a:t>Privacy Preservation</a:t>
            </a:r>
          </a:p>
        </p:txBody>
      </p:sp>
      <p:sp>
        <p:nvSpPr>
          <p:cNvPr id="16387" name="Content Placeholder 2"/>
          <p:cNvSpPr>
            <a:spLocks noGrp="1"/>
          </p:cNvSpPr>
          <p:nvPr>
            <p:ph idx="1"/>
          </p:nvPr>
        </p:nvSpPr>
        <p:spPr/>
        <p:txBody>
          <a:bodyPr/>
          <a:lstStyle/>
          <a:p>
            <a:r>
              <a:rPr lang="en-US" dirty="0" smtClean="0">
                <a:ea typeface="ＭＳ Ｐゴシック" pitchFamily="34" charset="-128"/>
              </a:rPr>
              <a:t>Privacy controls in existing location sharing applications</a:t>
            </a:r>
          </a:p>
          <a:p>
            <a:pPr lvl="1"/>
            <a:r>
              <a:rPr lang="en-US" dirty="0" smtClean="0">
                <a:ea typeface="ＭＳ Ｐゴシック" pitchFamily="34" charset="-128"/>
              </a:rPr>
              <a:t>“Friends Only” and “Invisible” restrictions are common</a:t>
            </a:r>
          </a:p>
          <a:p>
            <a:r>
              <a:rPr lang="en-US" dirty="0" smtClean="0">
                <a:solidFill>
                  <a:srgbClr val="000000"/>
                </a:solidFill>
                <a:ea typeface="ＭＳ Ｐゴシック" pitchFamily="34" charset="-128"/>
              </a:rPr>
              <a:t>Need for high-level, flexible, expressive, declarative policies</a:t>
            </a:r>
          </a:p>
          <a:p>
            <a:pPr marL="682625" lvl="2" indent="-223838"/>
            <a:r>
              <a:rPr lang="en-US" sz="2600" dirty="0" smtClean="0">
                <a:ea typeface="ＭＳ Ｐゴシック" pitchFamily="34" charset="-128"/>
              </a:rPr>
              <a:t>Temporal restriction, freshness, granularity, access model (e.g. optimistic or pessimistic)</a:t>
            </a:r>
          </a:p>
          <a:p>
            <a:pPr marL="682625" lvl="2" indent="-223838"/>
            <a:r>
              <a:rPr lang="en-US" sz="2600" dirty="0">
                <a:ea typeface="ＭＳ Ｐゴシック" pitchFamily="34" charset="-128"/>
              </a:rPr>
              <a:t>Context dependent release of information</a:t>
            </a:r>
          </a:p>
          <a:p>
            <a:pPr marL="682625" lvl="2" indent="-223838"/>
            <a:r>
              <a:rPr lang="en-US" sz="2600" dirty="0">
                <a:ea typeface="ＭＳ Ｐゴシック" pitchFamily="34" charset="-128"/>
              </a:rPr>
              <a:t>Obfuscation of shared information</a:t>
            </a:r>
            <a:endParaRPr lang="en-US" sz="2600" dirty="0" smtClean="0">
              <a:ea typeface="ＭＳ Ｐゴシック" pitchFamily="34" charset="-128"/>
            </a:endParaRPr>
          </a:p>
          <a:p>
            <a:pPr lvl="2"/>
            <a:endParaRPr lang="en-US" dirty="0" smtClean="0">
              <a:solidFill>
                <a:srgbClr val="000000"/>
              </a:solidFill>
              <a:ea typeface="ＭＳ Ｐゴシック" pitchFamily="34" charset="-128"/>
            </a:endParaRPr>
          </a:p>
          <a:p>
            <a:pPr lvl="1"/>
            <a:endParaRPr lang="en-US" dirty="0" smtClean="0">
              <a:ea typeface="ＭＳ Ｐゴシック" pitchFamily="34" charset="-128"/>
            </a:endParaRPr>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14</a:t>
            </a:fld>
            <a:endParaRPr lang="en-US"/>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1016853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Title 1"/>
          <p:cNvSpPr>
            <a:spLocks noGrp="1"/>
          </p:cNvSpPr>
          <p:nvPr>
            <p:ph type="title"/>
          </p:nvPr>
        </p:nvSpPr>
        <p:spPr>
          <a:xfrm>
            <a:off x="152400" y="152400"/>
            <a:ext cx="8839200" cy="838200"/>
          </a:xfrm>
        </p:spPr>
        <p:txBody>
          <a:bodyPr/>
          <a:lstStyle/>
          <a:p>
            <a:r>
              <a:rPr lang="en-US" dirty="0" smtClean="0">
                <a:ea typeface="ＭＳ Ｐゴシック" pitchFamily="34" charset="-128"/>
              </a:rPr>
              <a:t>Privacy Policies</a:t>
            </a:r>
          </a:p>
        </p:txBody>
      </p:sp>
      <p:sp>
        <p:nvSpPr>
          <p:cNvPr id="18435" name="Content Placeholder 2"/>
          <p:cNvSpPr>
            <a:spLocks noGrp="1"/>
          </p:cNvSpPr>
          <p:nvPr>
            <p:ph idx="1"/>
          </p:nvPr>
        </p:nvSpPr>
        <p:spPr>
          <a:xfrm>
            <a:off x="152400" y="1295400"/>
            <a:ext cx="8839200" cy="2057400"/>
          </a:xfrm>
        </p:spPr>
        <p:txBody>
          <a:bodyPr/>
          <a:lstStyle/>
          <a:p>
            <a:pPr marL="0" indent="0">
              <a:buNone/>
            </a:pPr>
            <a:r>
              <a:rPr lang="en-US" sz="2800" dirty="0" smtClean="0">
                <a:ea typeface="ＭＳ Ｐゴシック" pitchFamily="34" charset="-128"/>
              </a:rPr>
              <a:t>Requests come from other devices asking to share contextual information</a:t>
            </a:r>
          </a:p>
          <a:p>
            <a:pPr lvl="1"/>
            <a:r>
              <a:rPr lang="en-US" dirty="0" smtClean="0">
                <a:ea typeface="ＭＳ Ｐゴシック" pitchFamily="34" charset="-128"/>
              </a:rPr>
              <a:t>A specified protocol</a:t>
            </a:r>
          </a:p>
          <a:p>
            <a:pPr lvl="1"/>
            <a:r>
              <a:rPr lang="en-US" dirty="0" smtClean="0">
                <a:ea typeface="ＭＳ Ｐゴシック" pitchFamily="34" charset="-128"/>
              </a:rPr>
              <a:t>SPARQL queries</a:t>
            </a:r>
          </a:p>
        </p:txBody>
      </p:sp>
      <p:sp>
        <p:nvSpPr>
          <p:cNvPr id="18436" name="Content Placeholder 2"/>
          <p:cNvSpPr txBox="1">
            <a:spLocks/>
          </p:cNvSpPr>
          <p:nvPr/>
        </p:nvSpPr>
        <p:spPr bwMode="auto">
          <a:xfrm>
            <a:off x="595313" y="3886200"/>
            <a:ext cx="4419600" cy="2819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20000"/>
              </a:spcBef>
              <a:buFont typeface="Arial" pitchFamily="34" charset="0"/>
              <a:buChar char="•"/>
            </a:pPr>
            <a:endParaRPr lang="en-US" sz="2400">
              <a:latin typeface="Calibri" pitchFamily="34" charset="0"/>
            </a:endParaRPr>
          </a:p>
        </p:txBody>
      </p:sp>
      <p:sp>
        <p:nvSpPr>
          <p:cNvPr id="11" name="Rectangle 10"/>
          <p:cNvSpPr/>
          <p:nvPr/>
        </p:nvSpPr>
        <p:spPr>
          <a:xfrm>
            <a:off x="3978275" y="3298825"/>
            <a:ext cx="4572000" cy="2346325"/>
          </a:xfrm>
          <a:prstGeom prst="rect">
            <a:avLst/>
          </a:prstGeom>
          <a:solidFill>
            <a:schemeClr val="bg1">
              <a:lumMod val="85000"/>
            </a:schemeClr>
          </a:solidFill>
        </p:spPr>
        <p:txBody>
          <a:bodyPr>
            <a:spAutoFit/>
          </a:bodyPr>
          <a:lstStyle/>
          <a:p>
            <a:pPr>
              <a:defRPr/>
            </a:pPr>
            <a:r>
              <a:rPr lang="en-US" sz="2400" dirty="0">
                <a:latin typeface="Arial" charset="0"/>
                <a:cs typeface="Arial" charset="0"/>
              </a:rPr>
              <a:t>Flexible privacy policies</a:t>
            </a:r>
          </a:p>
          <a:p>
            <a:pPr lvl="1">
              <a:spcBef>
                <a:spcPts val="900"/>
              </a:spcBef>
              <a:defRPr/>
            </a:pPr>
            <a:r>
              <a:rPr lang="en-US" sz="2000" dirty="0">
                <a:latin typeface="Arial" charset="0"/>
                <a:cs typeface="Arial" charset="0"/>
              </a:rPr>
              <a:t>Role and group based context/location sharing</a:t>
            </a:r>
          </a:p>
          <a:p>
            <a:pPr lvl="1">
              <a:spcBef>
                <a:spcPts val="900"/>
              </a:spcBef>
              <a:defRPr/>
            </a:pPr>
            <a:r>
              <a:rPr lang="en-US" sz="2000" dirty="0">
                <a:latin typeface="Arial" charset="0"/>
                <a:cs typeface="Arial" charset="0"/>
              </a:rPr>
              <a:t>Obfuscation of location </a:t>
            </a:r>
            <a:r>
              <a:rPr lang="en-US" sz="2000" dirty="0" err="1">
                <a:latin typeface="Arial" charset="0"/>
                <a:cs typeface="Arial" charset="0"/>
              </a:rPr>
              <a:t>nand</a:t>
            </a:r>
            <a:r>
              <a:rPr lang="en-US" sz="2000" dirty="0">
                <a:latin typeface="Arial" charset="0"/>
                <a:cs typeface="Arial" charset="0"/>
              </a:rPr>
              <a:t> activity information</a:t>
            </a:r>
          </a:p>
          <a:p>
            <a:pPr lvl="1">
              <a:spcBef>
                <a:spcPts val="900"/>
              </a:spcBef>
              <a:defRPr/>
            </a:pPr>
            <a:r>
              <a:rPr lang="en-US" sz="2000" dirty="0">
                <a:latin typeface="Arial" charset="0"/>
                <a:cs typeface="Arial" charset="0"/>
              </a:rPr>
              <a:t>Summarization</a:t>
            </a:r>
          </a:p>
        </p:txBody>
      </p:sp>
      <p:sp>
        <p:nvSpPr>
          <p:cNvPr id="9" name="Rectangle 8"/>
          <p:cNvSpPr/>
          <p:nvPr/>
        </p:nvSpPr>
        <p:spPr>
          <a:xfrm>
            <a:off x="3981450" y="3144837"/>
            <a:ext cx="4816475" cy="2654300"/>
          </a:xfrm>
          <a:prstGeom prst="rect">
            <a:avLst/>
          </a:prstGeom>
          <a:solidFill>
            <a:schemeClr val="bg1">
              <a:lumMod val="65000"/>
            </a:schemeClr>
          </a:solidFill>
        </p:spPr>
        <p:txBody>
          <a:bodyPr>
            <a:spAutoFit/>
          </a:bodyPr>
          <a:lstStyle/>
          <a:p>
            <a:pPr marL="1588" lvl="1">
              <a:spcBef>
                <a:spcPts val="900"/>
              </a:spcBef>
              <a:defRPr/>
            </a:pPr>
            <a:r>
              <a:rPr lang="en-US" i="1" dirty="0">
                <a:latin typeface="Arial" charset="0"/>
                <a:cs typeface="Arial" charset="0"/>
              </a:rPr>
              <a:t>Share building-wide location with teachers on weekdays only between 9 am and 6 pm</a:t>
            </a:r>
          </a:p>
          <a:p>
            <a:pPr marL="1588" lvl="1">
              <a:spcBef>
                <a:spcPts val="900"/>
              </a:spcBef>
              <a:defRPr/>
            </a:pPr>
            <a:r>
              <a:rPr lang="en-US" i="1" dirty="0">
                <a:latin typeface="Arial" charset="0"/>
                <a:cs typeface="Arial" charset="0"/>
              </a:rPr>
              <a:t>Share detailed context information with family members</a:t>
            </a:r>
          </a:p>
          <a:p>
            <a:pPr marL="1588" lvl="1">
              <a:spcBef>
                <a:spcPts val="900"/>
              </a:spcBef>
              <a:defRPr/>
            </a:pPr>
            <a:r>
              <a:rPr lang="en-US" i="1" dirty="0">
                <a:latin typeface="Arial" charset="0"/>
                <a:cs typeface="Arial" charset="0"/>
              </a:rPr>
              <a:t>Do not share my context if I am in a date with girlfriend</a:t>
            </a:r>
          </a:p>
          <a:p>
            <a:pPr marL="1588" lvl="1">
              <a:spcBef>
                <a:spcPts val="900"/>
              </a:spcBef>
              <a:defRPr/>
            </a:pPr>
            <a:r>
              <a:rPr lang="en-US" i="1" dirty="0">
                <a:latin typeface="Arial" charset="0"/>
                <a:cs typeface="Arial" charset="0"/>
              </a:rPr>
              <a:t>Share my room-wide location with everyone in the same building as me</a:t>
            </a:r>
          </a:p>
        </p:txBody>
      </p:sp>
      <p:sp>
        <p:nvSpPr>
          <p:cNvPr id="6" name="Content Placeholder 2"/>
          <p:cNvSpPr txBox="1">
            <a:spLocks/>
          </p:cNvSpPr>
          <p:nvPr/>
        </p:nvSpPr>
        <p:spPr>
          <a:xfrm>
            <a:off x="3733800" y="2590800"/>
            <a:ext cx="5181600" cy="3644900"/>
          </a:xfrm>
          <a:prstGeom prst="rect">
            <a:avLst/>
          </a:prstGeom>
          <a:solidFill>
            <a:schemeClr val="bg1">
              <a:lumMod val="65000"/>
            </a:schemeClr>
          </a:solidFill>
        </p:spPr>
        <p:txBody>
          <a:bodyPr>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defRPr/>
            </a:pPr>
            <a:r>
              <a:rPr lang="en-US" sz="3000" dirty="0" smtClean="0"/>
              <a:t>Rules using context model and KB on device</a:t>
            </a:r>
          </a:p>
          <a:p>
            <a:pPr>
              <a:defRPr/>
            </a:pPr>
            <a:endParaRPr lang="en-US" sz="1297" dirty="0" smtClean="0"/>
          </a:p>
          <a:p>
            <a:pPr marL="119063" indent="0">
              <a:lnSpc>
                <a:spcPct val="115000"/>
              </a:lnSpc>
              <a:spcBef>
                <a:spcPts val="0"/>
              </a:spcBef>
              <a:spcAft>
                <a:spcPts val="0"/>
              </a:spcAft>
              <a:buFont typeface="Arial" pitchFamily="34" charset="0"/>
              <a:buNone/>
              <a:defRPr/>
            </a:pPr>
            <a:r>
              <a:rPr lang="en-US" sz="1730" dirty="0">
                <a:ea typeface="Calibri"/>
                <a:cs typeface="Times New Roman"/>
              </a:rPr>
              <a:t>@prefix kb: &lt;http://semantic-context.org/device#&gt;.</a:t>
            </a:r>
            <a:endParaRPr lang="en-US" sz="2162" dirty="0">
              <a:ea typeface="Calibri"/>
              <a:cs typeface="Times New Roman"/>
            </a:endParaRPr>
          </a:p>
          <a:p>
            <a:pPr marL="119063" indent="0">
              <a:lnSpc>
                <a:spcPct val="115000"/>
              </a:lnSpc>
              <a:spcBef>
                <a:spcPts val="0"/>
              </a:spcBef>
              <a:spcAft>
                <a:spcPts val="0"/>
              </a:spcAft>
              <a:buFont typeface="Arial" pitchFamily="34" charset="0"/>
              <a:buNone/>
              <a:defRPr/>
            </a:pPr>
            <a:r>
              <a:rPr lang="en-US" sz="1730" dirty="0">
                <a:ea typeface="Calibri"/>
                <a:cs typeface="Times New Roman"/>
              </a:rPr>
              <a:t>@prefix </a:t>
            </a:r>
            <a:r>
              <a:rPr lang="en-US" sz="1730" dirty="0" err="1">
                <a:ea typeface="Calibri"/>
                <a:cs typeface="Times New Roman"/>
              </a:rPr>
              <a:t>rdf</a:t>
            </a:r>
            <a:r>
              <a:rPr lang="en-US" sz="1730" dirty="0">
                <a:ea typeface="Calibri"/>
                <a:cs typeface="Times New Roman"/>
              </a:rPr>
              <a:t>: &lt;http://www.w3.org/1999/02/22-rdf-syntax-ns#&gt;.</a:t>
            </a:r>
            <a:endParaRPr lang="en-US" sz="2162" dirty="0">
              <a:ea typeface="Calibri"/>
              <a:cs typeface="Times New Roman"/>
            </a:endParaRPr>
          </a:p>
          <a:p>
            <a:pPr marL="119063" indent="0">
              <a:lnSpc>
                <a:spcPct val="115000"/>
              </a:lnSpc>
              <a:spcBef>
                <a:spcPts val="0"/>
              </a:spcBef>
              <a:spcAft>
                <a:spcPts val="0"/>
              </a:spcAft>
              <a:buFont typeface="Arial" pitchFamily="34" charset="0"/>
              <a:buNone/>
              <a:defRPr/>
            </a:pPr>
            <a:r>
              <a:rPr lang="en-US" sz="1730" dirty="0">
                <a:ea typeface="Calibri"/>
                <a:cs typeface="Times New Roman"/>
              </a:rPr>
              <a:t>@prefix </a:t>
            </a:r>
            <a:r>
              <a:rPr lang="en-US" sz="1730" dirty="0" err="1">
                <a:ea typeface="Calibri"/>
                <a:cs typeface="Times New Roman"/>
              </a:rPr>
              <a:t>foaf</a:t>
            </a:r>
            <a:r>
              <a:rPr lang="en-US" sz="1730" dirty="0">
                <a:ea typeface="Calibri"/>
                <a:cs typeface="Times New Roman"/>
              </a:rPr>
              <a:t>: &lt;http://xmlns.com/foaf/0.1/&gt; . </a:t>
            </a:r>
            <a:endParaRPr lang="en-US" sz="2162" dirty="0">
              <a:ea typeface="Calibri"/>
              <a:cs typeface="Times New Roman"/>
            </a:endParaRPr>
          </a:p>
          <a:p>
            <a:pPr marL="119063" indent="0">
              <a:lnSpc>
                <a:spcPct val="115000"/>
              </a:lnSpc>
              <a:spcBef>
                <a:spcPts val="0"/>
              </a:spcBef>
              <a:spcAft>
                <a:spcPts val="0"/>
              </a:spcAft>
              <a:buFont typeface="Arial" pitchFamily="34" charset="0"/>
              <a:buNone/>
              <a:defRPr/>
            </a:pPr>
            <a:r>
              <a:rPr lang="en-US" sz="1730" dirty="0">
                <a:ea typeface="Calibri"/>
                <a:cs typeface="Times New Roman"/>
              </a:rPr>
              <a:t> </a:t>
            </a:r>
            <a:endParaRPr lang="en-US" sz="2162" dirty="0">
              <a:ea typeface="Calibri"/>
              <a:cs typeface="Times New Roman"/>
            </a:endParaRPr>
          </a:p>
          <a:p>
            <a:pPr marL="119063" indent="0">
              <a:lnSpc>
                <a:spcPct val="115000"/>
              </a:lnSpc>
              <a:spcBef>
                <a:spcPts val="0"/>
              </a:spcBef>
              <a:spcAft>
                <a:spcPts val="0"/>
              </a:spcAft>
              <a:buFont typeface="Arial" pitchFamily="34" charset="0"/>
              <a:buNone/>
              <a:defRPr/>
            </a:pPr>
            <a:r>
              <a:rPr lang="en-US" sz="1730" dirty="0">
                <a:ea typeface="Calibri"/>
                <a:cs typeface="Times New Roman"/>
              </a:rPr>
              <a:t>[</a:t>
            </a:r>
            <a:r>
              <a:rPr lang="en-US" sz="1730" dirty="0" err="1">
                <a:ea typeface="Calibri"/>
                <a:cs typeface="Times New Roman"/>
              </a:rPr>
              <a:t>AllowFamilyRule</a:t>
            </a:r>
            <a:r>
              <a:rPr lang="en-US" sz="1730" dirty="0">
                <a:ea typeface="Calibri"/>
                <a:cs typeface="Times New Roman"/>
              </a:rPr>
              <a:t>:</a:t>
            </a:r>
            <a:endParaRPr lang="en-US" sz="2162" dirty="0" smtClean="0">
              <a:ea typeface="Calibri"/>
              <a:cs typeface="Times New Roman"/>
            </a:endParaRPr>
          </a:p>
          <a:p>
            <a:pPr marL="119063" indent="0">
              <a:lnSpc>
                <a:spcPct val="115000"/>
              </a:lnSpc>
              <a:spcBef>
                <a:spcPts val="0"/>
              </a:spcBef>
              <a:spcAft>
                <a:spcPts val="0"/>
              </a:spcAft>
              <a:buFont typeface="Arial" pitchFamily="34" charset="0"/>
              <a:buNone/>
              <a:defRPr/>
            </a:pPr>
            <a:r>
              <a:rPr lang="en-US" sz="1730" dirty="0" smtClean="0">
                <a:ea typeface="Calibri"/>
                <a:cs typeface="Times New Roman"/>
              </a:rPr>
              <a:t>  (</a:t>
            </a:r>
            <a:r>
              <a:rPr lang="en-US" sz="1730" dirty="0">
                <a:ea typeface="Calibri"/>
                <a:cs typeface="Times New Roman"/>
              </a:rPr>
              <a:t>?requester </a:t>
            </a:r>
            <a:r>
              <a:rPr lang="en-US" sz="1730" dirty="0" err="1">
                <a:ea typeface="Calibri"/>
                <a:cs typeface="Times New Roman"/>
              </a:rPr>
              <a:t>kb:contextAccess</a:t>
            </a:r>
            <a:r>
              <a:rPr lang="en-US" sz="1730" dirty="0">
                <a:ea typeface="Calibri"/>
                <a:cs typeface="Times New Roman"/>
              </a:rPr>
              <a:t> </a:t>
            </a:r>
            <a:r>
              <a:rPr lang="en-US" sz="1730" dirty="0" err="1">
                <a:ea typeface="Calibri"/>
                <a:cs typeface="Times New Roman"/>
              </a:rPr>
              <a:t>kb:userPermitted</a:t>
            </a:r>
            <a:r>
              <a:rPr lang="en-US" sz="1730" dirty="0">
                <a:ea typeface="Calibri"/>
                <a:cs typeface="Times New Roman"/>
              </a:rPr>
              <a:t>)</a:t>
            </a:r>
            <a:endParaRPr lang="en-US" sz="2162" dirty="0" smtClean="0">
              <a:ea typeface="Calibri"/>
              <a:cs typeface="Times New Roman"/>
            </a:endParaRPr>
          </a:p>
          <a:p>
            <a:pPr marL="119063" indent="0">
              <a:lnSpc>
                <a:spcPct val="115000"/>
              </a:lnSpc>
              <a:spcBef>
                <a:spcPts val="0"/>
              </a:spcBef>
              <a:spcAft>
                <a:spcPts val="0"/>
              </a:spcAft>
              <a:buFont typeface="Arial" pitchFamily="34" charset="0"/>
              <a:buNone/>
              <a:defRPr/>
            </a:pPr>
            <a:r>
              <a:rPr lang="en-US" sz="1730" dirty="0" smtClean="0">
                <a:ea typeface="Calibri"/>
                <a:cs typeface="Times New Roman"/>
              </a:rPr>
              <a:t>    &lt;</a:t>
            </a:r>
            <a:r>
              <a:rPr lang="en-US" sz="1730" dirty="0">
                <a:ea typeface="Calibri"/>
                <a:cs typeface="Times New Roman"/>
              </a:rPr>
              <a:t>-</a:t>
            </a:r>
            <a:endParaRPr lang="en-US" sz="2162" dirty="0" smtClean="0">
              <a:ea typeface="Calibri"/>
              <a:cs typeface="Times New Roman"/>
            </a:endParaRPr>
          </a:p>
          <a:p>
            <a:pPr marL="119063" indent="0">
              <a:lnSpc>
                <a:spcPct val="115000"/>
              </a:lnSpc>
              <a:spcBef>
                <a:spcPts val="0"/>
              </a:spcBef>
              <a:spcAft>
                <a:spcPts val="0"/>
              </a:spcAft>
              <a:buFont typeface="Arial" pitchFamily="34" charset="0"/>
              <a:buNone/>
              <a:defRPr/>
            </a:pPr>
            <a:r>
              <a:rPr lang="en-US" sz="1730" dirty="0" smtClean="0">
                <a:ea typeface="Calibri"/>
                <a:cs typeface="Times New Roman"/>
              </a:rPr>
              <a:t>    (</a:t>
            </a:r>
            <a:r>
              <a:rPr lang="en-US" sz="1730" dirty="0">
                <a:ea typeface="Calibri"/>
                <a:cs typeface="Times New Roman"/>
              </a:rPr>
              <a:t>?requester </a:t>
            </a:r>
            <a:r>
              <a:rPr lang="en-US" sz="1730" dirty="0" err="1">
                <a:ea typeface="Calibri"/>
                <a:cs typeface="Times New Roman"/>
              </a:rPr>
              <a:t>rdf:type</a:t>
            </a:r>
            <a:r>
              <a:rPr lang="en-US" sz="1730" dirty="0">
                <a:ea typeface="Calibri"/>
                <a:cs typeface="Times New Roman"/>
              </a:rPr>
              <a:t> </a:t>
            </a:r>
            <a:r>
              <a:rPr lang="en-US" sz="1730" dirty="0" err="1">
                <a:ea typeface="Calibri"/>
                <a:cs typeface="Times New Roman"/>
              </a:rPr>
              <a:t>kb:requester</a:t>
            </a:r>
            <a:r>
              <a:rPr lang="en-US" sz="1730" dirty="0">
                <a:ea typeface="Calibri"/>
                <a:cs typeface="Times New Roman"/>
              </a:rPr>
              <a:t>)</a:t>
            </a:r>
            <a:endParaRPr lang="en-US" sz="2162" dirty="0" smtClean="0">
              <a:ea typeface="Calibri"/>
              <a:cs typeface="Times New Roman"/>
            </a:endParaRPr>
          </a:p>
          <a:p>
            <a:pPr marL="119063" indent="0">
              <a:lnSpc>
                <a:spcPct val="115000"/>
              </a:lnSpc>
              <a:spcBef>
                <a:spcPts val="0"/>
              </a:spcBef>
              <a:spcAft>
                <a:spcPts val="0"/>
              </a:spcAft>
              <a:buFont typeface="Arial" pitchFamily="34" charset="0"/>
              <a:buNone/>
              <a:defRPr/>
            </a:pPr>
            <a:r>
              <a:rPr lang="en-US" sz="1730" dirty="0" smtClean="0">
                <a:ea typeface="Calibri"/>
                <a:cs typeface="Times New Roman"/>
              </a:rPr>
              <a:t>    (</a:t>
            </a:r>
            <a:r>
              <a:rPr lang="en-US" sz="1730" dirty="0">
                <a:ea typeface="Calibri"/>
                <a:cs typeface="Times New Roman"/>
              </a:rPr>
              <a:t>?</a:t>
            </a:r>
            <a:r>
              <a:rPr lang="en-US" sz="1730" dirty="0" err="1">
                <a:ea typeface="Calibri"/>
                <a:cs typeface="Times New Roman"/>
              </a:rPr>
              <a:t>groupFamily</a:t>
            </a:r>
            <a:r>
              <a:rPr lang="en-US" sz="1730" dirty="0">
                <a:ea typeface="Calibri"/>
                <a:cs typeface="Times New Roman"/>
              </a:rPr>
              <a:t> </a:t>
            </a:r>
            <a:r>
              <a:rPr lang="en-US" sz="1730" dirty="0" err="1">
                <a:ea typeface="Calibri"/>
                <a:cs typeface="Times New Roman"/>
              </a:rPr>
              <a:t>foaf:member</a:t>
            </a:r>
            <a:r>
              <a:rPr lang="en-US" sz="1730" dirty="0">
                <a:ea typeface="Calibri"/>
                <a:cs typeface="Times New Roman"/>
              </a:rPr>
              <a:t> ?requester)</a:t>
            </a:r>
            <a:endParaRPr lang="en-US" sz="2162" dirty="0" smtClean="0">
              <a:ea typeface="Calibri"/>
              <a:cs typeface="Times New Roman"/>
            </a:endParaRPr>
          </a:p>
          <a:p>
            <a:pPr marL="119063" indent="0">
              <a:lnSpc>
                <a:spcPct val="115000"/>
              </a:lnSpc>
              <a:spcBef>
                <a:spcPts val="0"/>
              </a:spcBef>
              <a:spcAft>
                <a:spcPts val="0"/>
              </a:spcAft>
              <a:buFont typeface="Arial" pitchFamily="34" charset="0"/>
              <a:buNone/>
              <a:defRPr/>
            </a:pPr>
            <a:r>
              <a:rPr lang="en-US" sz="1730" dirty="0" smtClean="0">
                <a:ea typeface="Calibri"/>
                <a:cs typeface="Times New Roman"/>
              </a:rPr>
              <a:t>    (</a:t>
            </a:r>
            <a:r>
              <a:rPr lang="en-US" sz="1730" dirty="0">
                <a:ea typeface="Calibri"/>
                <a:cs typeface="Times New Roman"/>
              </a:rPr>
              <a:t>?</a:t>
            </a:r>
            <a:r>
              <a:rPr lang="en-US" sz="1730" dirty="0" err="1">
                <a:ea typeface="Calibri"/>
                <a:cs typeface="Times New Roman"/>
              </a:rPr>
              <a:t>groupFamily</a:t>
            </a:r>
            <a:r>
              <a:rPr lang="en-US" sz="1730" dirty="0">
                <a:ea typeface="Calibri"/>
                <a:cs typeface="Times New Roman"/>
              </a:rPr>
              <a:t> </a:t>
            </a:r>
            <a:r>
              <a:rPr lang="en-US" sz="1730" dirty="0" err="1">
                <a:ea typeface="Calibri"/>
                <a:cs typeface="Times New Roman"/>
              </a:rPr>
              <a:t>foaf:name</a:t>
            </a:r>
            <a:r>
              <a:rPr lang="en-US" sz="1730" dirty="0">
                <a:ea typeface="Calibri"/>
                <a:cs typeface="Times New Roman"/>
              </a:rPr>
              <a:t> "Family")</a:t>
            </a:r>
            <a:endParaRPr lang="en-US" sz="2162" dirty="0">
              <a:ea typeface="Calibri"/>
              <a:cs typeface="Times New Roman"/>
            </a:endParaRPr>
          </a:p>
          <a:p>
            <a:pPr marL="119063" indent="0">
              <a:lnSpc>
                <a:spcPct val="115000"/>
              </a:lnSpc>
              <a:spcBef>
                <a:spcPts val="0"/>
              </a:spcBef>
              <a:spcAft>
                <a:spcPts val="0"/>
              </a:spcAft>
              <a:buFont typeface="Arial" pitchFamily="34" charset="0"/>
              <a:buNone/>
              <a:defRPr/>
            </a:pPr>
            <a:r>
              <a:rPr lang="en-US" sz="1730" dirty="0" smtClean="0">
                <a:ea typeface="Calibri"/>
                <a:cs typeface="Times New Roman"/>
              </a:rPr>
              <a:t>]</a:t>
            </a:r>
            <a:endParaRPr lang="en-US" sz="2162" dirty="0">
              <a:ea typeface="Calibri"/>
              <a:cs typeface="Times New Roman"/>
            </a:endParaRPr>
          </a:p>
        </p:txBody>
      </p:sp>
      <p:sp>
        <p:nvSpPr>
          <p:cNvPr id="18440" name="Content Placeholder 2"/>
          <p:cNvSpPr txBox="1">
            <a:spLocks/>
          </p:cNvSpPr>
          <p:nvPr/>
        </p:nvSpPr>
        <p:spPr bwMode="auto">
          <a:xfrm>
            <a:off x="381000" y="5957887"/>
            <a:ext cx="3352800" cy="747713"/>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buFont typeface="Arial" pitchFamily="34" charset="0"/>
              <a:buNone/>
            </a:pPr>
            <a:r>
              <a:rPr lang="en-US" sz="2000" dirty="0" smtClean="0">
                <a:latin typeface="Calibri" pitchFamily="34" charset="0"/>
              </a:rPr>
              <a:t>Jena prototype </a:t>
            </a:r>
            <a:r>
              <a:rPr lang="en-US" dirty="0" smtClean="0">
                <a:latin typeface="Calibri" pitchFamily="34" charset="0"/>
              </a:rPr>
              <a:t>on Android</a:t>
            </a:r>
            <a:endParaRPr lang="en-US" sz="1600" dirty="0">
              <a:latin typeface="Calibri" pitchFamily="34" charset="0"/>
            </a:endParaRPr>
          </a:p>
        </p:txBody>
      </p:sp>
      <p:pic>
        <p:nvPicPr>
          <p:cNvPr id="18441" name="Picture 14"/>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838200" y="3276600"/>
            <a:ext cx="2187575" cy="2681287"/>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10" name="Date Placeholder 9"/>
          <p:cNvSpPr>
            <a:spLocks noGrp="1"/>
          </p:cNvSpPr>
          <p:nvPr>
            <p:ph type="dt" sz="half" idx="10"/>
          </p:nvPr>
        </p:nvSpPr>
        <p:spPr/>
        <p:txBody>
          <a:bodyPr/>
          <a:lstStyle/>
          <a:p>
            <a:r>
              <a:rPr lang="en-US" smtClean="0"/>
              <a:t>8/6/11</a:t>
            </a:r>
            <a:endParaRPr lang="en-US"/>
          </a:p>
        </p:txBody>
      </p:sp>
      <p:sp>
        <p:nvSpPr>
          <p:cNvPr id="12" name="Slide Number Placeholder 11"/>
          <p:cNvSpPr>
            <a:spLocks noGrp="1"/>
          </p:cNvSpPr>
          <p:nvPr>
            <p:ph type="sldNum" sz="quarter" idx="12"/>
          </p:nvPr>
        </p:nvSpPr>
        <p:spPr/>
        <p:txBody>
          <a:bodyPr/>
          <a:lstStyle/>
          <a:p>
            <a:fld id="{BE924555-EAFD-4B2F-96F4-A60706EF2138}" type="slidenum">
              <a:rPr lang="en-US" smtClean="0"/>
              <a:pPr/>
              <a:t>15</a:t>
            </a:fld>
            <a:endParaRPr lang="en-US"/>
          </a:p>
        </p:txBody>
      </p:sp>
      <p:sp>
        <p:nvSpPr>
          <p:cNvPr id="13" name="Footer Placeholder 12"/>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920733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6" grpId="0" animBg="1"/>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dirty="0" smtClean="0">
                <a:ea typeface="ＭＳ Ｐゴシック" pitchFamily="34" charset="-128"/>
              </a:rPr>
              <a:t>Location </a:t>
            </a:r>
            <a:r>
              <a:rPr lang="en-US" dirty="0" smtClean="0">
                <a:latin typeface="Calibri"/>
                <a:ea typeface="ＭＳ Ｐゴシック" pitchFamily="34" charset="-128"/>
                <a:cs typeface="Calibri"/>
              </a:rPr>
              <a:t>Generalization</a:t>
            </a:r>
          </a:p>
        </p:txBody>
      </p:sp>
      <p:sp>
        <p:nvSpPr>
          <p:cNvPr id="19459" name="Content Placeholder 2"/>
          <p:cNvSpPr>
            <a:spLocks noGrp="1"/>
          </p:cNvSpPr>
          <p:nvPr>
            <p:ph idx="1"/>
          </p:nvPr>
        </p:nvSpPr>
        <p:spPr/>
        <p:txBody>
          <a:bodyPr/>
          <a:lstStyle/>
          <a:p>
            <a:pPr lvl="1"/>
            <a:r>
              <a:rPr lang="en-US" sz="3200" i="1" smtClean="0">
                <a:ea typeface="ＭＳ Ｐゴシック" pitchFamily="34" charset="-128"/>
              </a:rPr>
              <a:t>Share my location with teachers on weekdays from 9am-5pm</a:t>
            </a:r>
          </a:p>
          <a:p>
            <a:pPr lvl="2"/>
            <a:r>
              <a:rPr lang="en-US" sz="2800" smtClean="0">
                <a:ea typeface="ＭＳ Ｐゴシック" pitchFamily="34" charset="-128"/>
              </a:rPr>
              <a:t>User’s exact location in terms of GPS co-ordinates is shared </a:t>
            </a:r>
          </a:p>
          <a:p>
            <a:pPr lvl="2"/>
            <a:r>
              <a:rPr lang="en-US" sz="2800" smtClean="0">
                <a:ea typeface="ＭＳ Ｐゴシック" pitchFamily="34" charset="-128"/>
              </a:rPr>
              <a:t>The user may not be interested to share GPS co-ordinates but fine with sharing city-level location</a:t>
            </a:r>
          </a:p>
          <a:p>
            <a:pPr lvl="1"/>
            <a:r>
              <a:rPr lang="en-US" sz="3200" i="1" smtClean="0">
                <a:ea typeface="ＭＳ Ｐゴシック" pitchFamily="34" charset="-128"/>
              </a:rPr>
              <a:t>Share my </a:t>
            </a:r>
            <a:r>
              <a:rPr lang="en-US" sz="3200" b="1" i="1" smtClean="0">
                <a:ea typeface="ＭＳ Ｐゴシック" pitchFamily="34" charset="-128"/>
              </a:rPr>
              <a:t>building-wide</a:t>
            </a:r>
            <a:r>
              <a:rPr lang="en-US" sz="3200" i="1" smtClean="0">
                <a:ea typeface="ＭＳ Ｐゴシック" pitchFamily="34" charset="-128"/>
              </a:rPr>
              <a:t> location with teachers on weekdays from 9am-5pm</a:t>
            </a:r>
          </a:p>
        </p:txBody>
      </p:sp>
      <p:sp>
        <p:nvSpPr>
          <p:cNvPr id="19460" name="Date Placeholder 3"/>
          <p:cNvSpPr>
            <a:spLocks noGrp="1"/>
          </p:cNvSpPr>
          <p:nvPr>
            <p:ph type="dt" sz="quarter" idx="10"/>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dirty="0" smtClean="0">
                <a:solidFill>
                  <a:schemeClr val="bg1"/>
                </a:solidFill>
                <a:latin typeface="Calibri" pitchFamily="34" charset="0"/>
              </a:rPr>
              <a:t>8/6/11</a:t>
            </a:r>
          </a:p>
        </p:txBody>
      </p:sp>
      <p:sp>
        <p:nvSpPr>
          <p:cNvPr id="19461" name="Slide Number Placeholder 4"/>
          <p:cNvSpPr>
            <a:spLocks noGrp="1"/>
          </p:cNvSpPr>
          <p:nvPr>
            <p:ph type="sldNum" sz="quarter" idx="12"/>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5D45835-2EC9-411D-86D5-F7208C3D2B48}" type="slidenum">
              <a:rPr lang="en-US" smtClean="0">
                <a:solidFill>
                  <a:srgbClr val="898989"/>
                </a:solidFill>
                <a:latin typeface="Calibri" pitchFamily="34" charset="0"/>
              </a:rPr>
              <a:pPr eaLnBrk="1" hangingPunct="1"/>
              <a:t>16</a:t>
            </a:fld>
            <a:endParaRPr lang="en-US" smtClean="0">
              <a:solidFill>
                <a:srgbClr val="898989"/>
              </a:solidFill>
              <a:latin typeface="Calibri" pitchFamily="34" charset="0"/>
            </a:endParaRPr>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6106748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smtClean="0">
                <a:ea typeface="ＭＳ Ｐゴシック" pitchFamily="34" charset="-128"/>
              </a:rPr>
              <a:t>Location Generalization</a:t>
            </a:r>
          </a:p>
        </p:txBody>
      </p:sp>
      <p:sp>
        <p:nvSpPr>
          <p:cNvPr id="20483" name="Content Placeholder 2"/>
          <p:cNvSpPr>
            <a:spLocks noGrp="1"/>
          </p:cNvSpPr>
          <p:nvPr>
            <p:ph idx="1"/>
          </p:nvPr>
        </p:nvSpPr>
        <p:spPr>
          <a:xfrm>
            <a:off x="609600" y="1527048"/>
            <a:ext cx="7924800" cy="4797552"/>
          </a:xfrm>
        </p:spPr>
        <p:txBody>
          <a:bodyPr>
            <a:normAutofit fontScale="92500" lnSpcReduction="10000"/>
          </a:bodyPr>
          <a:lstStyle/>
          <a:p>
            <a:pPr lvl="1"/>
            <a:r>
              <a:rPr lang="en-US" sz="3200" dirty="0" smtClean="0">
                <a:ea typeface="ＭＳ Ｐゴシック" pitchFamily="34" charset="-128"/>
              </a:rPr>
              <a:t>Hierarchical model of location to support location generalization</a:t>
            </a:r>
          </a:p>
          <a:p>
            <a:pPr lvl="1"/>
            <a:endParaRPr lang="en-US" sz="3200" dirty="0" smtClean="0">
              <a:ea typeface="ＭＳ Ｐゴシック" pitchFamily="34" charset="-128"/>
            </a:endParaRPr>
          </a:p>
          <a:p>
            <a:pPr lvl="1"/>
            <a:endParaRPr lang="en-US" sz="3200" dirty="0" smtClean="0">
              <a:ea typeface="ＭＳ Ｐゴシック" pitchFamily="34" charset="-128"/>
            </a:endParaRPr>
          </a:p>
          <a:p>
            <a:pPr lvl="1"/>
            <a:endParaRPr lang="en-US" sz="3200" dirty="0" smtClean="0">
              <a:ea typeface="ＭＳ Ｐゴシック" pitchFamily="34" charset="-128"/>
            </a:endParaRPr>
          </a:p>
          <a:p>
            <a:pPr lvl="1"/>
            <a:endParaRPr lang="en-US" sz="3200" dirty="0" smtClean="0">
              <a:ea typeface="ＭＳ Ｐゴシック" pitchFamily="34" charset="-128"/>
            </a:endParaRPr>
          </a:p>
          <a:p>
            <a:pPr lvl="1"/>
            <a:r>
              <a:rPr lang="en-US" sz="3200" dirty="0" smtClean="0">
                <a:ea typeface="ＭＳ Ｐゴシック" pitchFamily="34" charset="-128"/>
              </a:rPr>
              <a:t>The transitive </a:t>
            </a:r>
            <a:r>
              <a:rPr lang="en-US" sz="3200" i="1" dirty="0" err="1" smtClean="0">
                <a:ea typeface="ＭＳ Ｐゴシック" pitchFamily="34" charset="-128"/>
              </a:rPr>
              <a:t>Part_Of</a:t>
            </a:r>
            <a:r>
              <a:rPr lang="en-US" sz="3200" dirty="0" smtClean="0">
                <a:ea typeface="ＭＳ Ｐゴシック" pitchFamily="34" charset="-128"/>
              </a:rPr>
              <a:t> property creates the location hierarchy</a:t>
            </a:r>
          </a:p>
          <a:p>
            <a:pPr lvl="1"/>
            <a:r>
              <a:rPr lang="en-US" sz="3200" dirty="0" err="1" smtClean="0">
                <a:ea typeface="ＭＳ Ｐゴシック" pitchFamily="34" charset="-128"/>
              </a:rPr>
              <a:t>GeoNames</a:t>
            </a:r>
            <a:r>
              <a:rPr lang="en-US" sz="3200" dirty="0" smtClean="0">
                <a:ea typeface="ＭＳ Ｐゴシック" pitchFamily="34" charset="-128"/>
              </a:rPr>
              <a:t> spatial containment knowledge is also used when populating the KB</a:t>
            </a:r>
          </a:p>
          <a:p>
            <a:endParaRPr lang="en-US" sz="3600" dirty="0" smtClean="0">
              <a:ea typeface="ＭＳ Ｐゴシック" pitchFamily="34" charset="-128"/>
            </a:endParaRPr>
          </a:p>
        </p:txBody>
      </p:sp>
      <p:pic>
        <p:nvPicPr>
          <p:cNvPr id="20484" name="Picture 3" descr="Location1.png"/>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1524000" y="2362200"/>
            <a:ext cx="5622925" cy="2133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20485" name="Date Placeholder 4"/>
          <p:cNvSpPr>
            <a:spLocks noGrp="1"/>
          </p:cNvSpPr>
          <p:nvPr>
            <p:ph type="dt" sz="quarter" idx="10"/>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dirty="0" smtClean="0">
                <a:solidFill>
                  <a:srgbClr val="FFFFFF"/>
                </a:solidFill>
                <a:latin typeface="Calibri" pitchFamily="34" charset="0"/>
              </a:rPr>
              <a:t>8/6/11</a:t>
            </a:r>
          </a:p>
        </p:txBody>
      </p:sp>
      <p:sp>
        <p:nvSpPr>
          <p:cNvPr id="20486" name="Slide Number Placeholder 5"/>
          <p:cNvSpPr>
            <a:spLocks noGrp="1"/>
          </p:cNvSpPr>
          <p:nvPr>
            <p:ph type="sldNum" sz="quarter" idx="12"/>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9A2966A9-46C7-4A93-9844-CD00991A91BF}" type="slidenum">
              <a:rPr lang="en-US" smtClean="0">
                <a:solidFill>
                  <a:srgbClr val="898989"/>
                </a:solidFill>
                <a:latin typeface="Calibri" pitchFamily="34" charset="0"/>
              </a:rPr>
              <a:pPr eaLnBrk="1" hangingPunct="1"/>
              <a:t>17</a:t>
            </a:fld>
            <a:endParaRPr lang="en-US" smtClean="0">
              <a:solidFill>
                <a:srgbClr val="898989"/>
              </a:solidFill>
              <a:latin typeface="Calibri" pitchFamily="34" charset="0"/>
            </a:endParaRPr>
          </a:p>
        </p:txBody>
      </p:sp>
      <p:sp>
        <p:nvSpPr>
          <p:cNvPr id="7" name="Footer Placeholder 6"/>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2415863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ea typeface="ＭＳ Ｐゴシック" pitchFamily="34" charset="-128"/>
              </a:rPr>
              <a:t>Activity Generalization</a:t>
            </a:r>
          </a:p>
        </p:txBody>
      </p:sp>
      <p:sp>
        <p:nvSpPr>
          <p:cNvPr id="21507" name="Content Placeholder 2"/>
          <p:cNvSpPr>
            <a:spLocks noGrp="1"/>
          </p:cNvSpPr>
          <p:nvPr>
            <p:ph idx="1"/>
          </p:nvPr>
        </p:nvSpPr>
        <p:spPr>
          <a:xfrm>
            <a:off x="152400" y="1524000"/>
            <a:ext cx="8763000" cy="4797552"/>
          </a:xfrm>
        </p:spPr>
        <p:txBody>
          <a:bodyPr>
            <a:noAutofit/>
          </a:bodyPr>
          <a:lstStyle/>
          <a:p>
            <a:pPr lvl="1"/>
            <a:r>
              <a:rPr lang="en-US" sz="2800" i="1" dirty="0" smtClean="0">
                <a:ea typeface="ＭＳ Ｐゴシック" pitchFamily="34" charset="-128"/>
              </a:rPr>
              <a:t>Share my activity with friends on weekends</a:t>
            </a:r>
          </a:p>
          <a:p>
            <a:pPr marL="684213" lvl="2"/>
            <a:r>
              <a:rPr lang="en-US" sz="2800" dirty="0" smtClean="0">
                <a:ea typeface="ＭＳ Ｐゴシック" pitchFamily="34" charset="-128"/>
              </a:rPr>
              <a:t>User’s current activity shared </a:t>
            </a:r>
            <a:r>
              <a:rPr lang="en-US" sz="2800" dirty="0" err="1" smtClean="0">
                <a:ea typeface="ＭＳ Ｐゴシック" pitchFamily="34" charset="-128"/>
              </a:rPr>
              <a:t>w</a:t>
            </a:r>
            <a:r>
              <a:rPr lang="en-US" sz="2800" dirty="0" smtClean="0">
                <a:ea typeface="ＭＳ Ｐゴシック" pitchFamily="34" charset="-128"/>
              </a:rPr>
              <a:t>. friends on weekends</a:t>
            </a:r>
          </a:p>
          <a:p>
            <a:pPr marL="684213" lvl="2"/>
            <a:r>
              <a:rPr lang="en-US" sz="2800" dirty="0" smtClean="0">
                <a:ea typeface="ＭＳ Ｐゴシック" pitchFamily="34" charset="-128"/>
              </a:rPr>
              <a:t>Share more generalized activity rather that precise</a:t>
            </a:r>
          </a:p>
          <a:p>
            <a:pPr marL="684213" lvl="2"/>
            <a:r>
              <a:rPr lang="en-US" sz="2800" i="1" dirty="0" smtClean="0">
                <a:ea typeface="ＭＳ Ｐゴシック" pitchFamily="34" charset="-128"/>
              </a:rPr>
              <a:t>confidential project meeting =&gt; Working, Date =&gt; Meeting</a:t>
            </a:r>
          </a:p>
          <a:p>
            <a:pPr lvl="1"/>
            <a:r>
              <a:rPr lang="en-US" sz="2800" dirty="0" smtClean="0">
                <a:ea typeface="ＭＳ Ｐゴシック" pitchFamily="34" charset="-128"/>
              </a:rPr>
              <a:t>User clearly needs to obfuscate certain pieces of activity information to protect her context info</a:t>
            </a:r>
          </a:p>
          <a:p>
            <a:pPr lvl="1"/>
            <a:r>
              <a:rPr lang="en-US" sz="2800" i="1" dirty="0" smtClean="0">
                <a:ea typeface="ＭＳ Ｐゴシック" pitchFamily="34" charset="-128"/>
              </a:rPr>
              <a:t>Share my public activity with friends on weekends</a:t>
            </a:r>
          </a:p>
          <a:p>
            <a:pPr marL="684213" lvl="2" indent="-174625"/>
            <a:r>
              <a:rPr lang="en-US" sz="2800" i="1" dirty="0" smtClean="0">
                <a:ea typeface="ＭＳ Ｐゴシック" pitchFamily="34" charset="-128"/>
              </a:rPr>
              <a:t>Public </a:t>
            </a:r>
            <a:r>
              <a:rPr lang="en-US" sz="2800" dirty="0" smtClean="0">
                <a:ea typeface="ＭＳ Ｐゴシック" pitchFamily="34" charset="-128"/>
              </a:rPr>
              <a:t>is a visibility option</a:t>
            </a:r>
            <a:endParaRPr lang="en-US" sz="2800" i="1" dirty="0" smtClean="0">
              <a:ea typeface="ＭＳ Ｐゴシック" pitchFamily="34" charset="-128"/>
            </a:endParaRPr>
          </a:p>
          <a:p>
            <a:pPr lvl="2"/>
            <a:endParaRPr lang="en-US" sz="2800" dirty="0" smtClean="0">
              <a:ea typeface="ＭＳ Ｐゴシック" pitchFamily="34" charset="-128"/>
            </a:endParaRPr>
          </a:p>
          <a:p>
            <a:pPr lvl="2"/>
            <a:endParaRPr lang="en-US" sz="2800" dirty="0" smtClean="0">
              <a:ea typeface="ＭＳ Ｐゴシック" pitchFamily="34" charset="-128"/>
            </a:endParaRPr>
          </a:p>
          <a:p>
            <a:pPr lvl="1"/>
            <a:endParaRPr lang="en-US" sz="2800" dirty="0" smtClean="0">
              <a:ea typeface="ＭＳ Ｐゴシック" pitchFamily="34" charset="-128"/>
            </a:endParaRPr>
          </a:p>
          <a:p>
            <a:pPr lvl="1"/>
            <a:endParaRPr lang="en-US" sz="2800" dirty="0" smtClean="0">
              <a:ea typeface="ＭＳ Ｐゴシック" pitchFamily="34" charset="-128"/>
            </a:endParaRPr>
          </a:p>
          <a:p>
            <a:pPr lvl="1"/>
            <a:endParaRPr lang="en-US" sz="2800" i="1" dirty="0" smtClean="0">
              <a:ea typeface="ＭＳ Ｐゴシック" pitchFamily="34" charset="-128"/>
            </a:endParaRPr>
          </a:p>
        </p:txBody>
      </p:sp>
      <p:sp>
        <p:nvSpPr>
          <p:cNvPr id="21508" name="Date Placeholder 3"/>
          <p:cNvSpPr>
            <a:spLocks noGrp="1"/>
          </p:cNvSpPr>
          <p:nvPr>
            <p:ph type="dt" sz="quarter" idx="10"/>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mtClean="0">
                <a:solidFill>
                  <a:srgbClr val="FFFFFF"/>
                </a:solidFill>
                <a:latin typeface="Calibri" pitchFamily="34" charset="0"/>
              </a:rPr>
              <a:t>8/6/11</a:t>
            </a:r>
          </a:p>
        </p:txBody>
      </p:sp>
      <p:sp>
        <p:nvSpPr>
          <p:cNvPr id="21509" name="Slide Number Placeholder 4"/>
          <p:cNvSpPr>
            <a:spLocks noGrp="1"/>
          </p:cNvSpPr>
          <p:nvPr>
            <p:ph type="sldNum" sz="quarter" idx="12"/>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7AE9267A-AA1D-4FE5-A5A6-C3BFAC4CDAA9}" type="slidenum">
              <a:rPr lang="en-US" smtClean="0">
                <a:solidFill>
                  <a:srgbClr val="898989"/>
                </a:solidFill>
                <a:latin typeface="Calibri" pitchFamily="34" charset="0"/>
              </a:rPr>
              <a:pPr eaLnBrk="1" hangingPunct="1"/>
              <a:t>18</a:t>
            </a:fld>
            <a:endParaRPr lang="en-US" smtClean="0">
              <a:solidFill>
                <a:srgbClr val="898989"/>
              </a:solidFill>
              <a:latin typeface="Calibri" pitchFamily="34" charset="0"/>
            </a:endParaRPr>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3265386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ea typeface="ＭＳ Ｐゴシック" pitchFamily="34" charset="-128"/>
              </a:rPr>
              <a:t>Activity Generalization</a:t>
            </a:r>
          </a:p>
        </p:txBody>
      </p:sp>
      <p:pic>
        <p:nvPicPr>
          <p:cNvPr id="22531" name="Content Placeholder 3" descr="Activity5.png"/>
          <p:cNvPicPr>
            <a:picLocks noGrp="1" noChangeAspect="1"/>
          </p:cNvPicPr>
          <p:nvPr>
            <p:ph idx="1"/>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a:xfrm>
            <a:off x="304800" y="1524000"/>
            <a:ext cx="5637832" cy="3276600"/>
          </a:xfrm>
        </p:spPr>
      </p:pic>
      <p:pic>
        <p:nvPicPr>
          <p:cNvPr id="22532" name="Picture 4" descr="Visibility2.png"/>
          <p:cNvPicPr>
            <a:picLocks noChangeAspect="1"/>
          </p:cNvPicPr>
          <p:nvPr/>
        </p:nvPicPr>
        <p:blipFill>
          <a:blip r:embed="rId4">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5029200" y="4419600"/>
            <a:ext cx="3810000" cy="169545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22534" name="Slide Number Placeholder 6"/>
          <p:cNvSpPr>
            <a:spLocks noGrp="1"/>
          </p:cNvSpPr>
          <p:nvPr>
            <p:ph type="sldNum" sz="quarter" idx="12"/>
          </p:nvPr>
        </p:nvSpPr>
        <p:spPr bwMode="auto">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93D19483-E865-4EDC-97B2-C198FB34253E}" type="slidenum">
              <a:rPr lang="en-US" smtClean="0">
                <a:solidFill>
                  <a:srgbClr val="898989"/>
                </a:solidFill>
                <a:latin typeface="Calibri" pitchFamily="34" charset="0"/>
              </a:rPr>
              <a:pPr eaLnBrk="1" hangingPunct="1"/>
              <a:t>19</a:t>
            </a:fld>
            <a:endParaRPr lang="en-US" smtClean="0">
              <a:solidFill>
                <a:srgbClr val="898989"/>
              </a:solidFill>
              <a:latin typeface="Calibri" pitchFamily="34" charset="0"/>
            </a:endParaRPr>
          </a:p>
        </p:txBody>
      </p:sp>
      <p:sp>
        <p:nvSpPr>
          <p:cNvPr id="6" name="Date Placeholder 5"/>
          <p:cNvSpPr>
            <a:spLocks noGrp="1"/>
          </p:cNvSpPr>
          <p:nvPr>
            <p:ph type="dt" sz="half" idx="10"/>
          </p:nvPr>
        </p:nvSpPr>
        <p:spPr/>
        <p:txBody>
          <a:bodyPr/>
          <a:lstStyle/>
          <a:p>
            <a:r>
              <a:rPr lang="en-US" smtClean="0"/>
              <a:t>8/6/11</a:t>
            </a:r>
            <a:endParaRPr lang="en-US"/>
          </a:p>
        </p:txBody>
      </p:sp>
      <p:sp>
        <p:nvSpPr>
          <p:cNvPr id="7" name="Footer Placeholder 6"/>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97252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sz="quarter" idx="1"/>
          </p:nvPr>
        </p:nvSpPr>
        <p:spPr>
          <a:xfrm>
            <a:off x="1447800" y="1905000"/>
            <a:ext cx="6248400" cy="4267200"/>
          </a:xfrm>
        </p:spPr>
        <p:txBody>
          <a:bodyPr>
            <a:normAutofit/>
          </a:bodyPr>
          <a:lstStyle/>
          <a:p>
            <a:r>
              <a:rPr lang="en-US" sz="3000" dirty="0" smtClean="0"/>
              <a:t>Background, motivation </a:t>
            </a:r>
            <a:r>
              <a:rPr lang="en-US" sz="3000" dirty="0"/>
              <a:t>and</a:t>
            </a:r>
            <a:r>
              <a:rPr lang="en-US" sz="3000" dirty="0" smtClean="0"/>
              <a:t> goals</a:t>
            </a:r>
            <a:endParaRPr lang="en-US" sz="3000" dirty="0"/>
          </a:p>
          <a:p>
            <a:r>
              <a:rPr lang="en-US" sz="3000" dirty="0"/>
              <a:t>General</a:t>
            </a:r>
            <a:r>
              <a:rPr lang="en-US" sz="3000" dirty="0" smtClean="0"/>
              <a:t> </a:t>
            </a:r>
            <a:r>
              <a:rPr lang="en-US" sz="3000" dirty="0"/>
              <a:t>i</a:t>
            </a:r>
            <a:r>
              <a:rPr lang="en-US" sz="3000" dirty="0" smtClean="0"/>
              <a:t>nteraction architecture</a:t>
            </a:r>
            <a:endParaRPr lang="en-US" sz="3000" dirty="0"/>
          </a:p>
          <a:p>
            <a:r>
              <a:rPr lang="en-US" sz="3000" dirty="0" smtClean="0"/>
              <a:t>Semantic </a:t>
            </a:r>
            <a:r>
              <a:rPr lang="en-US" sz="3000" dirty="0"/>
              <a:t>context modeling</a:t>
            </a:r>
          </a:p>
          <a:p>
            <a:r>
              <a:rPr lang="en-US" sz="3000" dirty="0"/>
              <a:t>Privacy preservation</a:t>
            </a:r>
          </a:p>
          <a:p>
            <a:r>
              <a:rPr lang="en-US" sz="3000" b="1" dirty="0" smtClean="0"/>
              <a:t>Context </a:t>
            </a:r>
            <a:r>
              <a:rPr lang="en-US" sz="3000" b="1" dirty="0"/>
              <a:t>/ situation </a:t>
            </a:r>
            <a:r>
              <a:rPr lang="en-US" sz="3000" b="1" dirty="0" smtClean="0"/>
              <a:t>recognition</a:t>
            </a:r>
          </a:p>
          <a:p>
            <a:r>
              <a:rPr lang="en-US" sz="3000" dirty="0" smtClean="0"/>
              <a:t>Ongoing </a:t>
            </a:r>
            <a:r>
              <a:rPr lang="en-US" sz="3000" dirty="0"/>
              <a:t>and</a:t>
            </a:r>
            <a:r>
              <a:rPr lang="en-US" sz="3000" dirty="0" smtClean="0"/>
              <a:t> </a:t>
            </a:r>
            <a:r>
              <a:rPr lang="en-US" sz="3000" dirty="0"/>
              <a:t>f</a:t>
            </a:r>
            <a:r>
              <a:rPr lang="en-US" sz="3000" dirty="0" smtClean="0"/>
              <a:t>uture work</a:t>
            </a:r>
          </a:p>
          <a:p>
            <a:r>
              <a:rPr lang="en-US" sz="3000" dirty="0" smtClean="0"/>
              <a:t>Conclusion</a:t>
            </a:r>
          </a:p>
          <a:p>
            <a:endParaRPr lang="en-US" sz="3000" dirty="0"/>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20</a:t>
            </a:fld>
            <a:endParaRPr lang="en-US"/>
          </a:p>
        </p:txBody>
      </p:sp>
      <p:sp>
        <p:nvSpPr>
          <p:cNvPr id="6" name="Footer Placeholder 5"/>
          <p:cNvSpPr>
            <a:spLocks noGrp="1"/>
          </p:cNvSpPr>
          <p:nvPr>
            <p:ph type="ftr" sz="quarter" idx="11"/>
          </p:nvPr>
        </p:nvSpPr>
        <p:spPr/>
        <p:txBody>
          <a:bodyPr/>
          <a:lstStyle/>
          <a:p>
            <a:endParaRPr lang="en-US" dirty="0"/>
          </a:p>
        </p:txBody>
      </p:sp>
      <p:pic>
        <p:nvPicPr>
          <p:cNvPr id="7" name="Picture 6" descr="lloyd.png"/>
          <p:cNvPicPr>
            <a:picLocks noChangeAspect="1"/>
          </p:cNvPicPr>
          <p:nvPr/>
        </p:nvPicPr>
        <p:blipFill>
          <a:blip r:embed="rId3"/>
          <a:stretch>
            <a:fillRect/>
          </a:stretch>
        </p:blipFill>
        <p:spPr>
          <a:xfrm>
            <a:off x="8077200" y="63500"/>
            <a:ext cx="774700" cy="1231900"/>
          </a:xfrm>
          <a:prstGeom prst="rect">
            <a:avLst/>
          </a:prstGeom>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mtClean="0">
                <a:ea typeface="ＭＳ Ｐゴシック" pitchFamily="34" charset="-128"/>
              </a:rPr>
              <a:t>Context / situation recognition</a:t>
            </a:r>
          </a:p>
        </p:txBody>
      </p:sp>
      <p:sp>
        <p:nvSpPr>
          <p:cNvPr id="24579" name="Content Placeholder 2"/>
          <p:cNvSpPr>
            <a:spLocks noGrp="1"/>
          </p:cNvSpPr>
          <p:nvPr>
            <p:ph idx="1"/>
          </p:nvPr>
        </p:nvSpPr>
        <p:spPr>
          <a:xfrm>
            <a:off x="457200" y="1371600"/>
            <a:ext cx="8305800" cy="4953000"/>
          </a:xfrm>
          <a:noFill/>
        </p:spPr>
        <p:txBody>
          <a:bodyPr>
            <a:normAutofit/>
          </a:bodyPr>
          <a:lstStyle/>
          <a:p>
            <a:r>
              <a:rPr lang="en-US" dirty="0" smtClean="0">
                <a:ea typeface="ＭＳ Ｐゴシック" pitchFamily="34" charset="-128"/>
              </a:rPr>
              <a:t>Focus on individual activity and place recognition</a:t>
            </a:r>
          </a:p>
          <a:p>
            <a:r>
              <a:rPr lang="en-US" dirty="0" smtClean="0">
                <a:ea typeface="ＭＳ Ｐゴシック" pitchFamily="34" charset="-128"/>
              </a:rPr>
              <a:t>Using smartphones as sensors we use probabilistic models for context recognition </a:t>
            </a:r>
          </a:p>
          <a:p>
            <a:pPr lvl="1"/>
            <a:r>
              <a:rPr lang="en-US" dirty="0">
                <a:ea typeface="ＭＳ Ｐゴシック" pitchFamily="34" charset="-128"/>
              </a:rPr>
              <a:t>noise, ambience light, accelerometer, </a:t>
            </a:r>
            <a:r>
              <a:rPr lang="en-US" dirty="0" err="1" smtClean="0">
                <a:ea typeface="ＭＳ Ｐゴシック" pitchFamily="34" charset="-128"/>
              </a:rPr>
              <a:t>Wifi</a:t>
            </a:r>
            <a:r>
              <a:rPr lang="en-US" dirty="0" smtClean="0">
                <a:ea typeface="ＭＳ Ｐゴシック" pitchFamily="34" charset="-128"/>
              </a:rPr>
              <a:t>, </a:t>
            </a:r>
            <a:r>
              <a:rPr lang="en-US" dirty="0">
                <a:ea typeface="ＭＳ Ｐゴシック" pitchFamily="34" charset="-128"/>
              </a:rPr>
              <a:t>B</a:t>
            </a:r>
            <a:r>
              <a:rPr lang="en-US" dirty="0" smtClean="0">
                <a:ea typeface="ＭＳ Ｐゴシック" pitchFamily="34" charset="-128"/>
              </a:rPr>
              <a:t>luetooth</a:t>
            </a:r>
            <a:r>
              <a:rPr lang="en-US" dirty="0">
                <a:ea typeface="ＭＳ Ｐゴシック" pitchFamily="34" charset="-128"/>
              </a:rPr>
              <a:t>, call stats, phone settings, user calendar</a:t>
            </a:r>
            <a:endParaRPr lang="en-US" dirty="0" smtClean="0">
              <a:ea typeface="ＭＳ Ｐゴシック" pitchFamily="34" charset="-128"/>
            </a:endParaRPr>
          </a:p>
          <a:p>
            <a:r>
              <a:rPr lang="en-US" dirty="0" smtClean="0">
                <a:ea typeface="ＭＳ Ｐゴシック" pitchFamily="34" charset="-128"/>
              </a:rPr>
              <a:t>Data collection program used to collect training data to learn to recognize context</a:t>
            </a:r>
          </a:p>
          <a:p>
            <a:pPr lvl="1"/>
            <a:r>
              <a:rPr lang="en-US" sz="2300" dirty="0" smtClean="0">
                <a:ea typeface="ＭＳ Ｐゴシック" pitchFamily="34" charset="-128"/>
              </a:rPr>
              <a:t>5 users, 1 month, logging TRUE activity and place attached to phone readings (noise, light, etc.)</a:t>
            </a:r>
          </a:p>
          <a:p>
            <a:pPr lvl="1"/>
            <a:r>
              <a:rPr lang="en-US" sz="2300" dirty="0" smtClean="0">
                <a:ea typeface="ＭＳ Ｐゴシック" pitchFamily="34" charset="-128"/>
              </a:rPr>
              <a:t>Naive </a:t>
            </a:r>
            <a:r>
              <a:rPr lang="en-US" sz="2300" dirty="0">
                <a:ea typeface="ＭＳ Ｐゴシック" pitchFamily="34" charset="-128"/>
              </a:rPr>
              <a:t>Bayes,</a:t>
            </a:r>
            <a:r>
              <a:rPr lang="en-US" sz="2300" dirty="0" smtClean="0">
                <a:ea typeface="ＭＳ Ｐゴシック" pitchFamily="34" charset="-128"/>
              </a:rPr>
              <a:t> decision tree, SVM, </a:t>
            </a:r>
            <a:r>
              <a:rPr lang="en-US" sz="2300" dirty="0">
                <a:ea typeface="ＭＳ Ｐゴシック" pitchFamily="34" charset="-128"/>
              </a:rPr>
              <a:t>and</a:t>
            </a:r>
            <a:r>
              <a:rPr lang="en-US" sz="2300" dirty="0" smtClean="0">
                <a:ea typeface="ＭＳ Ｐゴシック" pitchFamily="34" charset="-128"/>
              </a:rPr>
              <a:t> </a:t>
            </a:r>
            <a:r>
              <a:rPr lang="en-US" sz="2300" dirty="0" err="1">
                <a:ea typeface="ＭＳ Ｐゴシック" pitchFamily="34" charset="-128"/>
              </a:rPr>
              <a:t>b</a:t>
            </a:r>
            <a:r>
              <a:rPr lang="en-US" sz="2300" dirty="0" err="1" smtClean="0">
                <a:ea typeface="ＭＳ Ｐゴシック" pitchFamily="34" charset="-128"/>
              </a:rPr>
              <a:t>agging+decisiontrees</a:t>
            </a:r>
            <a:endParaRPr lang="en-US" dirty="0" smtClean="0">
              <a:ea typeface="ＭＳ Ｐゴシック" pitchFamily="34" charset="-128"/>
            </a:endParaRPr>
          </a:p>
          <a:p>
            <a:endParaRPr lang="en-US" dirty="0">
              <a:ea typeface="ＭＳ Ｐゴシック" pitchFamily="34" charset="-128"/>
            </a:endParaRPr>
          </a:p>
          <a:p>
            <a:endParaRPr lang="en-US" dirty="0" smtClean="0">
              <a:ea typeface="ＭＳ Ｐゴシック" pitchFamily="34" charset="-128"/>
            </a:endParaRPr>
          </a:p>
          <a:p>
            <a:pPr lvl="1"/>
            <a:endParaRPr lang="en-US" sz="3200" dirty="0" smtClean="0">
              <a:ea typeface="ＭＳ Ｐゴシック" pitchFamily="34" charset="-128"/>
            </a:endParaRPr>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21</a:t>
            </a:fld>
            <a:endParaRPr lang="en-US"/>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281582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normAutofit fontScale="90000"/>
          </a:bodyPr>
          <a:lstStyle/>
          <a:p>
            <a:r>
              <a:rPr lang="en-US" smtClean="0">
                <a:ea typeface="ＭＳ Ｐゴシック" pitchFamily="34" charset="-128"/>
              </a:rPr>
              <a:t>Context / situation recognition</a:t>
            </a:r>
            <a:br>
              <a:rPr lang="en-US" smtClean="0">
                <a:ea typeface="ＭＳ Ｐゴシック" pitchFamily="34" charset="-128"/>
              </a:rPr>
            </a:br>
            <a:r>
              <a:rPr lang="en-US" sz="3600" smtClean="0">
                <a:ea typeface="ＭＳ Ｐゴシック" pitchFamily="34" charset="-128"/>
              </a:rPr>
              <a:t>(process overview)</a:t>
            </a:r>
          </a:p>
        </p:txBody>
      </p:sp>
      <p:grpSp>
        <p:nvGrpSpPr>
          <p:cNvPr id="13" name="Group 12"/>
          <p:cNvGrpSpPr>
            <a:grpSpLocks/>
          </p:cNvGrpSpPr>
          <p:nvPr/>
        </p:nvGrpSpPr>
        <p:grpSpPr bwMode="auto">
          <a:xfrm>
            <a:off x="152400" y="1538288"/>
            <a:ext cx="2555875" cy="2124075"/>
            <a:chOff x="2778539" y="1245724"/>
            <a:chExt cx="2555461" cy="2124049"/>
          </a:xfrm>
        </p:grpSpPr>
        <p:pic>
          <p:nvPicPr>
            <p:cNvPr id="25616" name="Picture 13"/>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2778539" y="1252699"/>
              <a:ext cx="1260061" cy="2100101"/>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pic>
          <p:nvPicPr>
            <p:cNvPr id="25617" name="Picture 14"/>
            <p:cNvPicPr>
              <a:picLocks noChangeAspect="1"/>
            </p:cNvPicPr>
            <p:nvPr/>
          </p:nvPicPr>
          <p:blipFill>
            <a:blip r:embed="rId4">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4059570" y="1245724"/>
              <a:ext cx="1274430" cy="2124049"/>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grpSp>
      <p:pic>
        <p:nvPicPr>
          <p:cNvPr id="16" name="Picture 2"/>
          <p:cNvPicPr>
            <a:picLocks noChangeAspect="1" noChangeArrowheads="1"/>
          </p:cNvPicPr>
          <p:nvPr/>
        </p:nvPicPr>
        <p:blipFill>
          <a:blip r:embed="rId5">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912" t="12500" r="30844" b="71786"/>
          <a:stretch>
            <a:fillRect/>
          </a:stretch>
        </p:blipFill>
        <p:spPr bwMode="auto">
          <a:xfrm>
            <a:off x="2962275" y="1538288"/>
            <a:ext cx="5867400" cy="990600"/>
          </a:xfrm>
          <a:prstGeom prst="rect">
            <a:avLst/>
          </a:prstGeom>
          <a:noFill/>
          <a:ln>
            <a:noFill/>
          </a:ln>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pic>
        <p:nvPicPr>
          <p:cNvPr id="17" name="Picture 16"/>
          <p:cNvPicPr>
            <a:picLocks noChangeAspect="1"/>
          </p:cNvPicPr>
          <p:nvPr/>
        </p:nvPicPr>
        <p:blipFill>
          <a:blip r:embed="rId6">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4386263" y="4132263"/>
            <a:ext cx="2489200" cy="2116137"/>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grpSp>
        <p:nvGrpSpPr>
          <p:cNvPr id="29" name="Group 28"/>
          <p:cNvGrpSpPr>
            <a:grpSpLocks/>
          </p:cNvGrpSpPr>
          <p:nvPr/>
        </p:nvGrpSpPr>
        <p:grpSpPr bwMode="auto">
          <a:xfrm>
            <a:off x="2962275" y="2717800"/>
            <a:ext cx="2600325" cy="981075"/>
            <a:chOff x="6238836" y="2987266"/>
            <a:chExt cx="2600365" cy="980087"/>
          </a:xfrm>
        </p:grpSpPr>
        <p:pic>
          <p:nvPicPr>
            <p:cNvPr id="25614" name="Picture 19"/>
            <p:cNvPicPr>
              <a:picLocks noChangeAspect="1"/>
            </p:cNvPicPr>
            <p:nvPr/>
          </p:nvPicPr>
          <p:blipFill>
            <a:blip r:embed="rId7">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7663097" y="2987266"/>
              <a:ext cx="1176104" cy="980087"/>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pic>
          <p:nvPicPr>
            <p:cNvPr id="25615" name="Picture 23"/>
            <p:cNvPicPr>
              <a:picLocks noChangeAspect="1"/>
            </p:cNvPicPr>
            <p:nvPr/>
          </p:nvPicPr>
          <p:blipFill>
            <a:blip r:embed="rId8">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50723" t="5501" r="4124" b="50000"/>
            <a:stretch>
              <a:fillRect/>
            </a:stretch>
          </p:blipFill>
          <p:spPr bwMode="auto">
            <a:xfrm>
              <a:off x="6238836" y="2987267"/>
              <a:ext cx="1345146" cy="98008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grpSp>
      <p:grpSp>
        <p:nvGrpSpPr>
          <p:cNvPr id="28" name="Group 27"/>
          <p:cNvGrpSpPr>
            <a:grpSpLocks/>
          </p:cNvGrpSpPr>
          <p:nvPr/>
        </p:nvGrpSpPr>
        <p:grpSpPr bwMode="auto">
          <a:xfrm>
            <a:off x="96838" y="4748213"/>
            <a:ext cx="3505200" cy="738187"/>
            <a:chOff x="2113520" y="5082570"/>
            <a:chExt cx="3505199" cy="738664"/>
          </a:xfrm>
        </p:grpSpPr>
        <p:sp>
          <p:nvSpPr>
            <p:cNvPr id="25612" name="TextBox 17"/>
            <p:cNvSpPr txBox="1">
              <a:spLocks noChangeArrowheads="1"/>
            </p:cNvSpPr>
            <p:nvPr/>
          </p:nvSpPr>
          <p:spPr bwMode="auto">
            <a:xfrm>
              <a:off x="3921993" y="5147901"/>
              <a:ext cx="1696726" cy="646331"/>
            </a:xfrm>
            <a:prstGeom prst="rect">
              <a:avLst/>
            </a:prstGeom>
            <a:noFill/>
            <a:ln w="9525">
              <a:solidFill>
                <a:srgbClr val="00206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a:t>Train Classifiers</a:t>
              </a:r>
            </a:p>
          </p:txBody>
        </p:sp>
        <p:sp>
          <p:nvSpPr>
            <p:cNvPr id="25613" name="Rectangle 24"/>
            <p:cNvSpPr>
              <a:spLocks noChangeArrowheads="1"/>
            </p:cNvSpPr>
            <p:nvPr/>
          </p:nvSpPr>
          <p:spPr bwMode="auto">
            <a:xfrm>
              <a:off x="2113520" y="5082570"/>
              <a:ext cx="1808474" cy="73866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a:spAutoFit/>
            </a:bodyPr>
            <a:lstStyle/>
            <a:p>
              <a:pPr algn="r"/>
              <a:r>
                <a:rPr lang="en-US" sz="1400"/>
                <a:t>Decision Trees</a:t>
              </a:r>
            </a:p>
            <a:p>
              <a:pPr algn="r"/>
              <a:r>
                <a:rPr lang="en-US" sz="1400"/>
                <a:t>Naïve Bayes</a:t>
              </a:r>
            </a:p>
            <a:p>
              <a:pPr algn="r"/>
              <a:r>
                <a:rPr lang="en-US" sz="1400"/>
                <a:t>SVM</a:t>
              </a:r>
            </a:p>
          </p:txBody>
        </p:sp>
      </p:grpSp>
      <p:grpSp>
        <p:nvGrpSpPr>
          <p:cNvPr id="27" name="Group 26"/>
          <p:cNvGrpSpPr>
            <a:grpSpLocks/>
          </p:cNvGrpSpPr>
          <p:nvPr/>
        </p:nvGrpSpPr>
        <p:grpSpPr bwMode="auto">
          <a:xfrm>
            <a:off x="5895975" y="2706688"/>
            <a:ext cx="2933700" cy="1200150"/>
            <a:chOff x="3119542" y="3292644"/>
            <a:chExt cx="2933699" cy="1200329"/>
          </a:xfrm>
        </p:grpSpPr>
        <p:sp>
          <p:nvSpPr>
            <p:cNvPr id="25610" name="TextBox 18"/>
            <p:cNvSpPr txBox="1">
              <a:spLocks noChangeArrowheads="1"/>
            </p:cNvSpPr>
            <p:nvPr/>
          </p:nvSpPr>
          <p:spPr bwMode="auto">
            <a:xfrm>
              <a:off x="3738029" y="3292644"/>
              <a:ext cx="1696726" cy="369332"/>
            </a:xfrm>
            <a:prstGeom prst="rect">
              <a:avLst/>
            </a:prstGeom>
            <a:noFill/>
            <a:ln w="9525">
              <a:solidFill>
                <a:srgbClr val="00206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a:t>Feature Vector</a:t>
              </a:r>
              <a:endParaRPr lang="en-US" sz="1600"/>
            </a:p>
          </p:txBody>
        </p:sp>
        <p:sp>
          <p:nvSpPr>
            <p:cNvPr id="25611" name="TextBox 25"/>
            <p:cNvSpPr txBox="1">
              <a:spLocks noChangeArrowheads="1"/>
            </p:cNvSpPr>
            <p:nvPr/>
          </p:nvSpPr>
          <p:spPr bwMode="auto">
            <a:xfrm>
              <a:off x="3119542" y="3661976"/>
              <a:ext cx="2933699" cy="830997"/>
            </a:xfrm>
            <a:prstGeom prst="rect">
              <a:avLst/>
            </a:prstGeom>
            <a:noFill/>
            <a:ln w="9525">
              <a:solidFill>
                <a:srgbClr val="002060"/>
              </a:solidFill>
              <a:miter lim="800000"/>
              <a:headEnd/>
              <a:tailEn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1600"/>
                <a:t>Time, Noise level in db (avg, min, max), accel 3 axis (avg, min, max, magnitude, wifis, …</a:t>
              </a:r>
              <a:endParaRPr lang="en-US" sz="1400"/>
            </a:p>
          </p:txBody>
        </p:sp>
      </p:grpSp>
      <p:sp>
        <p:nvSpPr>
          <p:cNvPr id="30" name="Right Arrow 29"/>
          <p:cNvSpPr/>
          <p:nvPr/>
        </p:nvSpPr>
        <p:spPr bwMode="auto">
          <a:xfrm>
            <a:off x="3635375" y="4953000"/>
            <a:ext cx="750888" cy="238125"/>
          </a:xfrm>
          <a:prstGeom prst="rightArrow">
            <a:avLst/>
          </a:prstGeom>
          <a:solidFill>
            <a:schemeClr val="accent3">
              <a:lumMod val="85000"/>
            </a:schemeClr>
          </a:solidFill>
          <a:ln w="9525" cap="flat" cmpd="sng" algn="ctr">
            <a:noFill/>
            <a:prstDash val="solid"/>
            <a:round/>
            <a:headEnd type="none" w="med" len="med"/>
            <a:tailEnd type="none" w="med" len="med"/>
          </a:ln>
          <a:effectLst>
            <a:outerShdw blurRad="63500" dist="17961" dir="2700000" algn="ctr" rotWithShape="0">
              <a:srgbClr val="45441B"/>
            </a:outerShdw>
          </a:effectLst>
        </p:spPr>
        <p:txBody>
          <a:bodyPr anchor="ctr" anchorCtr="1"/>
          <a:lstStyle/>
          <a:p>
            <a:pPr algn="ctr" eaLnBrk="0" hangingPunct="0">
              <a:defRPr/>
            </a:pPr>
            <a:endParaRPr kumimoji="1" lang="en-US" sz="4000">
              <a:solidFill>
                <a:schemeClr val="tx2"/>
              </a:solidFill>
              <a:latin typeface="Futura Hv" pitchFamily="34" charset="0"/>
              <a:cs typeface="Arial" charset="0"/>
            </a:endParaRPr>
          </a:p>
        </p:txBody>
      </p:sp>
      <p:sp>
        <p:nvSpPr>
          <p:cNvPr id="18" name="Date Placeholder 17"/>
          <p:cNvSpPr>
            <a:spLocks noGrp="1"/>
          </p:cNvSpPr>
          <p:nvPr>
            <p:ph type="dt" sz="half" idx="10"/>
          </p:nvPr>
        </p:nvSpPr>
        <p:spPr/>
        <p:txBody>
          <a:bodyPr/>
          <a:lstStyle/>
          <a:p>
            <a:r>
              <a:rPr lang="en-US" smtClean="0"/>
              <a:t>8/6/11</a:t>
            </a:r>
            <a:endParaRPr lang="en-US"/>
          </a:p>
        </p:txBody>
      </p:sp>
      <p:sp>
        <p:nvSpPr>
          <p:cNvPr id="19" name="Slide Number Placeholder 18"/>
          <p:cNvSpPr>
            <a:spLocks noGrp="1"/>
          </p:cNvSpPr>
          <p:nvPr>
            <p:ph type="sldNum" sz="quarter" idx="12"/>
          </p:nvPr>
        </p:nvSpPr>
        <p:spPr/>
        <p:txBody>
          <a:bodyPr/>
          <a:lstStyle/>
          <a:p>
            <a:fld id="{BE924555-EAFD-4B2F-96F4-A60706EF2138}" type="slidenum">
              <a:rPr lang="en-US" smtClean="0"/>
              <a:pPr/>
              <a:t>22</a:t>
            </a:fld>
            <a:endParaRPr lang="en-US"/>
          </a:p>
        </p:txBody>
      </p:sp>
      <p:sp>
        <p:nvSpPr>
          <p:cNvPr id="20" name="Footer Placeholder 19"/>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3645304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1000"/>
                                        <p:tgtEl>
                                          <p:spTgt spid="27"/>
                                        </p:tgtEl>
                                      </p:cBhvr>
                                    </p:animEffect>
                                    <p:anim calcmode="lin" valueType="num">
                                      <p:cBhvr>
                                        <p:cTn id="22" dur="1000" fill="hold"/>
                                        <p:tgtEl>
                                          <p:spTgt spid="27"/>
                                        </p:tgtEl>
                                        <p:attrNameLst>
                                          <p:attrName>ppt_x</p:attrName>
                                        </p:attrNameLst>
                                      </p:cBhvr>
                                      <p:tavLst>
                                        <p:tav tm="0">
                                          <p:val>
                                            <p:strVal val="#ppt_x"/>
                                          </p:val>
                                        </p:tav>
                                        <p:tav tm="100000">
                                          <p:val>
                                            <p:strVal val="#ppt_x"/>
                                          </p:val>
                                        </p:tav>
                                      </p:tavLst>
                                    </p:anim>
                                    <p:anim calcmode="lin" valueType="num">
                                      <p:cBhvr>
                                        <p:cTn id="23"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nodeType="click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500"/>
                                        <p:tgtEl>
                                          <p:spTgt spid="2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smtClean="0">
                <a:ea typeface="ＭＳ Ｐゴシック" pitchFamily="34" charset="-128"/>
              </a:rPr>
              <a:t>Evaluation Experiments</a:t>
            </a:r>
          </a:p>
        </p:txBody>
      </p:sp>
      <p:sp>
        <p:nvSpPr>
          <p:cNvPr id="30723" name="Content Placeholder 2"/>
          <p:cNvSpPr>
            <a:spLocks noGrp="1"/>
          </p:cNvSpPr>
          <p:nvPr>
            <p:ph idx="1"/>
          </p:nvPr>
        </p:nvSpPr>
        <p:spPr>
          <a:xfrm>
            <a:off x="457200" y="1447800"/>
            <a:ext cx="8305800" cy="4876800"/>
          </a:xfrm>
        </p:spPr>
        <p:txBody>
          <a:bodyPr/>
          <a:lstStyle/>
          <a:p>
            <a:r>
              <a:rPr lang="en-US" sz="3600" dirty="0" smtClean="0">
                <a:ea typeface="ＭＳ Ｐゴシック" pitchFamily="34" charset="-128"/>
              </a:rPr>
              <a:t>Varying granularity level on activities</a:t>
            </a:r>
          </a:p>
          <a:p>
            <a:pPr lvl="1"/>
            <a:r>
              <a:rPr lang="en-US" dirty="0" smtClean="0">
                <a:ea typeface="ＭＳ Ｐゴシック" pitchFamily="34" charset="-128"/>
              </a:rPr>
              <a:t>Motion, Stationary</a:t>
            </a:r>
          </a:p>
          <a:p>
            <a:pPr lvl="1"/>
            <a:r>
              <a:rPr lang="en-US" dirty="0" smtClean="0">
                <a:ea typeface="ＭＳ Ｐゴシック" pitchFamily="34" charset="-128"/>
              </a:rPr>
              <a:t>Work, Home, Outdoors, Other</a:t>
            </a:r>
          </a:p>
          <a:p>
            <a:pPr lvl="1"/>
            <a:r>
              <a:rPr lang="en-US" dirty="0" smtClean="0">
                <a:ea typeface="ＭＳ Ｐゴシック" pitchFamily="34" charset="-128"/>
              </a:rPr>
              <a:t>In meeting, in class, watching TV, reading, sleeping, etc.</a:t>
            </a:r>
          </a:p>
          <a:p>
            <a:r>
              <a:rPr lang="en-US" sz="3600" dirty="0" smtClean="0">
                <a:ea typeface="ＭＳ Ｐゴシック" pitchFamily="34" charset="-128"/>
              </a:rPr>
              <a:t>Two different schemes</a:t>
            </a:r>
          </a:p>
          <a:p>
            <a:pPr lvl="1"/>
            <a:r>
              <a:rPr lang="en-US" dirty="0" smtClean="0">
                <a:ea typeface="ＭＳ Ｐゴシック" pitchFamily="34" charset="-128"/>
              </a:rPr>
              <a:t>Individual:  training and testing on one person’s data</a:t>
            </a:r>
          </a:p>
          <a:p>
            <a:pPr lvl="1"/>
            <a:r>
              <a:rPr lang="en-US" dirty="0" smtClean="0">
                <a:ea typeface="ＭＳ Ｐゴシック" pitchFamily="34" charset="-128"/>
              </a:rPr>
              <a:t>Across users: training with one person’s data and testing it with other’s</a:t>
            </a:r>
          </a:p>
          <a:p>
            <a:endParaRPr lang="en-US" sz="3600" dirty="0" smtClean="0">
              <a:ea typeface="ＭＳ Ｐゴシック" pitchFamily="34" charset="-128"/>
            </a:endParaRPr>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23</a:t>
            </a:fld>
            <a:endParaRPr lang="en-US"/>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625146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31748" name="Group 3"/>
          <p:cNvGrpSpPr>
            <a:grpSpLocks/>
          </p:cNvGrpSpPr>
          <p:nvPr/>
        </p:nvGrpSpPr>
        <p:grpSpPr bwMode="auto">
          <a:xfrm>
            <a:off x="1066800" y="3429000"/>
            <a:ext cx="7010400" cy="2971800"/>
            <a:chOff x="1143000" y="3657600"/>
            <a:chExt cx="5781541" cy="2438400"/>
          </a:xfrm>
        </p:grpSpPr>
        <p:pic>
          <p:nvPicPr>
            <p:cNvPr id="31749" name="Picture 6"/>
            <p:cNvPicPr>
              <a:picLocks noChangeAspect="1" noChangeArrowheads="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2" r="40497"/>
            <a:stretch>
              <a:fillRect/>
            </a:stretch>
          </p:blipFill>
          <p:spPr bwMode="auto">
            <a:xfrm>
              <a:off x="1143000" y="3657600"/>
              <a:ext cx="3854003" cy="2438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pic>
          <p:nvPicPr>
            <p:cNvPr id="31750" name="Picture 7"/>
            <p:cNvPicPr>
              <a:picLocks noChangeAspect="1" noChangeArrowheads="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70323"/>
            <a:stretch>
              <a:fillRect/>
            </a:stretch>
          </p:blipFill>
          <p:spPr bwMode="auto">
            <a:xfrm>
              <a:off x="5002369" y="3657600"/>
              <a:ext cx="1922172" cy="2438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grpSp>
      <p:sp>
        <p:nvSpPr>
          <p:cNvPr id="31746" name="Title 1"/>
          <p:cNvSpPr>
            <a:spLocks noGrp="1"/>
          </p:cNvSpPr>
          <p:nvPr>
            <p:ph type="title"/>
          </p:nvPr>
        </p:nvSpPr>
        <p:spPr/>
        <p:txBody>
          <a:bodyPr/>
          <a:lstStyle/>
          <a:p>
            <a:r>
              <a:rPr lang="en-US" smtClean="0">
                <a:ea typeface="ＭＳ Ｐゴシック" pitchFamily="34" charset="-128"/>
              </a:rPr>
              <a:t>Results – Comparing classifiers</a:t>
            </a:r>
          </a:p>
        </p:txBody>
      </p:sp>
      <p:sp>
        <p:nvSpPr>
          <p:cNvPr id="31747" name="Content Placeholder 2"/>
          <p:cNvSpPr>
            <a:spLocks noGrp="1"/>
          </p:cNvSpPr>
          <p:nvPr>
            <p:ph idx="1"/>
          </p:nvPr>
        </p:nvSpPr>
        <p:spPr>
          <a:xfrm>
            <a:off x="304800" y="1447800"/>
            <a:ext cx="8534400" cy="4797552"/>
          </a:xfrm>
        </p:spPr>
        <p:txBody>
          <a:bodyPr/>
          <a:lstStyle/>
          <a:p>
            <a:r>
              <a:rPr lang="en-US" dirty="0" smtClean="0">
                <a:ea typeface="ＭＳ Ｐゴシック" pitchFamily="34" charset="-128"/>
              </a:rPr>
              <a:t>Accuracy higher for decision tree classifiers</a:t>
            </a:r>
          </a:p>
          <a:p>
            <a:pPr lvl="1"/>
            <a:r>
              <a:rPr lang="en-US" dirty="0" smtClean="0">
                <a:ea typeface="ＭＳ Ｐゴシック" pitchFamily="34" charset="-128"/>
              </a:rPr>
              <a:t>Improved with bagging</a:t>
            </a:r>
          </a:p>
          <a:p>
            <a:r>
              <a:rPr lang="en-US" dirty="0" smtClean="0">
                <a:ea typeface="ＭＳ Ｐゴシック" pitchFamily="34" charset="-128"/>
              </a:rPr>
              <a:t>SVMs slightly below decision trees</a:t>
            </a:r>
          </a:p>
          <a:p>
            <a:r>
              <a:rPr lang="en-US" dirty="0" smtClean="0">
                <a:ea typeface="ＭＳ Ｐゴシック" pitchFamily="34" charset="-128"/>
              </a:rPr>
              <a:t>Weak performance of Naive Bayes </a:t>
            </a:r>
          </a:p>
          <a:p>
            <a:pPr lvl="1"/>
            <a:endParaRPr lang="en-US" dirty="0" smtClean="0">
              <a:ea typeface="ＭＳ Ｐゴシック" pitchFamily="34" charset="-128"/>
            </a:endParaRPr>
          </a:p>
          <a:p>
            <a:endParaRPr lang="en-US" dirty="0" smtClean="0">
              <a:ea typeface="ＭＳ Ｐゴシック" pitchFamily="34" charset="-128"/>
            </a:endParaRPr>
          </a:p>
        </p:txBody>
      </p:sp>
      <p:sp>
        <p:nvSpPr>
          <p:cNvPr id="7" name="Date Placeholder 6"/>
          <p:cNvSpPr>
            <a:spLocks noGrp="1"/>
          </p:cNvSpPr>
          <p:nvPr>
            <p:ph type="dt" sz="half" idx="10"/>
          </p:nvPr>
        </p:nvSpPr>
        <p:spPr/>
        <p:txBody>
          <a:bodyPr/>
          <a:lstStyle/>
          <a:p>
            <a:r>
              <a:rPr lang="en-US" smtClean="0"/>
              <a:t>8/6/11</a:t>
            </a:r>
            <a:endParaRPr lang="en-US"/>
          </a:p>
        </p:txBody>
      </p:sp>
      <p:sp>
        <p:nvSpPr>
          <p:cNvPr id="8" name="Slide Number Placeholder 7"/>
          <p:cNvSpPr>
            <a:spLocks noGrp="1"/>
          </p:cNvSpPr>
          <p:nvPr>
            <p:ph type="sldNum" sz="quarter" idx="12"/>
          </p:nvPr>
        </p:nvSpPr>
        <p:spPr/>
        <p:txBody>
          <a:bodyPr/>
          <a:lstStyle/>
          <a:p>
            <a:fld id="{BE924555-EAFD-4B2F-96F4-A60706EF2138}" type="slidenum">
              <a:rPr lang="en-US" smtClean="0"/>
              <a:pPr/>
              <a:t>24</a:t>
            </a:fld>
            <a:endParaRPr lang="en-US"/>
          </a:p>
        </p:txBody>
      </p:sp>
      <p:sp>
        <p:nvSpPr>
          <p:cNvPr id="9" name="Footer Placeholder 8"/>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3904651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2771" name="Picture 11"/>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203200" y="1339850"/>
            <a:ext cx="5740400" cy="3460750"/>
          </a:xfrm>
          <a:prstGeom prst="rect">
            <a:avLst/>
          </a:prstGeom>
          <a:noFill/>
          <a:ln>
            <a:noFill/>
          </a:ln>
          <a:effectLst>
            <a:outerShdw blurRad="50800" dist="38100" dir="2700000" algn="tl" rotWithShape="0">
              <a:srgbClr val="000000">
                <a:alpha val="43000"/>
              </a:srgbClr>
            </a:outerShdw>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32770" name="Title 1"/>
          <p:cNvSpPr>
            <a:spLocks noGrp="1"/>
          </p:cNvSpPr>
          <p:nvPr>
            <p:ph type="title"/>
          </p:nvPr>
        </p:nvSpPr>
        <p:spPr/>
        <p:txBody>
          <a:bodyPr/>
          <a:lstStyle/>
          <a:p>
            <a:r>
              <a:rPr lang="en-US" smtClean="0">
                <a:ea typeface="ＭＳ Ｐゴシック" pitchFamily="34" charset="-128"/>
              </a:rPr>
              <a:t>Results – Generalizing activities</a:t>
            </a:r>
          </a:p>
        </p:txBody>
      </p:sp>
      <p:pic>
        <p:nvPicPr>
          <p:cNvPr id="32772" name="Picture 12"/>
          <p:cNvPicPr>
            <a:picLocks noChangeAspect="1"/>
          </p:cNvPicPr>
          <p:nvPr/>
        </p:nvPicPr>
        <p:blipFill>
          <a:blip r:embed="rId4">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4451350" y="4505325"/>
            <a:ext cx="4416425" cy="2276475"/>
          </a:xfrm>
          <a:prstGeom prst="rect">
            <a:avLst/>
          </a:prstGeom>
          <a:noFill/>
          <a:ln w="127">
            <a:solidFill>
              <a:schemeClr val="bg2">
                <a:lumMod val="90000"/>
              </a:schemeClr>
            </a:solidFill>
          </a:ln>
          <a:effectLst>
            <a:outerShdw blurRad="50800" dist="38100" dir="2700000" algn="tl" rotWithShape="0">
              <a:srgbClr val="000000">
                <a:alpha val="43000"/>
              </a:srgbClr>
            </a:outerShdw>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5" name="Date Placeholder 4"/>
          <p:cNvSpPr>
            <a:spLocks noGrp="1"/>
          </p:cNvSpPr>
          <p:nvPr>
            <p:ph type="dt" sz="half" idx="10"/>
          </p:nvPr>
        </p:nvSpPr>
        <p:spPr/>
        <p:txBody>
          <a:bodyPr/>
          <a:lstStyle/>
          <a:p>
            <a:r>
              <a:rPr lang="en-US" smtClean="0"/>
              <a:t>8/6/11</a:t>
            </a:r>
            <a:endParaRPr lang="en-US"/>
          </a:p>
        </p:txBody>
      </p:sp>
      <p:sp>
        <p:nvSpPr>
          <p:cNvPr id="6" name="Slide Number Placeholder 5"/>
          <p:cNvSpPr>
            <a:spLocks noGrp="1"/>
          </p:cNvSpPr>
          <p:nvPr>
            <p:ph type="sldNum" sz="quarter" idx="12"/>
          </p:nvPr>
        </p:nvSpPr>
        <p:spPr/>
        <p:txBody>
          <a:bodyPr/>
          <a:lstStyle/>
          <a:p>
            <a:fld id="{BE924555-EAFD-4B2F-96F4-A60706EF2138}" type="slidenum">
              <a:rPr lang="en-US" smtClean="0"/>
              <a:pPr/>
              <a:t>25</a:t>
            </a:fld>
            <a:endParaRPr lang="en-US"/>
          </a:p>
        </p:txBody>
      </p:sp>
      <p:sp>
        <p:nvSpPr>
          <p:cNvPr id="7" name="Footer Placeholder 6"/>
          <p:cNvSpPr>
            <a:spLocks noGrp="1"/>
          </p:cNvSpPr>
          <p:nvPr>
            <p:ph type="ftr" sz="quarter" idx="11"/>
          </p:nvPr>
        </p:nvSpPr>
        <p:spPr/>
        <p:txBody>
          <a:bodyPr/>
          <a:lstStyle/>
          <a:p>
            <a:endParaRPr lang="en-US" dirty="0"/>
          </a:p>
        </p:txBody>
      </p:sp>
      <p:sp>
        <p:nvSpPr>
          <p:cNvPr id="8" name="TextBox 7"/>
          <p:cNvSpPr txBox="1"/>
          <p:nvPr/>
        </p:nvSpPr>
        <p:spPr>
          <a:xfrm>
            <a:off x="381000" y="5105400"/>
            <a:ext cx="3531736" cy="923330"/>
          </a:xfrm>
          <a:prstGeom prst="rect">
            <a:avLst/>
          </a:prstGeom>
          <a:noFill/>
        </p:spPr>
        <p:txBody>
          <a:bodyPr wrap="none" rtlCol="0">
            <a:spAutoFit/>
          </a:bodyPr>
          <a:lstStyle/>
          <a:p>
            <a:pPr marL="231775" indent="-231775">
              <a:buFont typeface="Arial"/>
              <a:buChar char="•"/>
            </a:pPr>
            <a:r>
              <a:rPr lang="en-US" dirty="0" smtClean="0"/>
              <a:t>Some states hard to distinguish</a:t>
            </a:r>
          </a:p>
          <a:p>
            <a:pPr marL="231775" indent="-231775">
              <a:buFont typeface="Arial"/>
              <a:buChar char="•"/>
            </a:pPr>
            <a:r>
              <a:rPr lang="en-US" dirty="0" smtClean="0"/>
              <a:t>Fewer states =&gt; greater accuracy</a:t>
            </a:r>
          </a:p>
          <a:p>
            <a:pPr>
              <a:buFont typeface="Arial"/>
              <a:buChar char="•"/>
            </a:pPr>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919825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smtClean="0">
                <a:ea typeface="ＭＳ Ｐゴシック" pitchFamily="34" charset="-128"/>
              </a:rPr>
              <a:t>Results – Testing across users</a:t>
            </a:r>
          </a:p>
        </p:txBody>
      </p:sp>
      <p:pic>
        <p:nvPicPr>
          <p:cNvPr id="33795" name="Picture 7"/>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1157021" y="1524000"/>
            <a:ext cx="6767779" cy="4282682"/>
          </a:xfrm>
          <a:prstGeom prst="rect">
            <a:avLst/>
          </a:prstGeom>
          <a:noFill/>
          <a:ln>
            <a:noFill/>
          </a:ln>
          <a:effectLst>
            <a:outerShdw blurRad="50800" dist="38100" dir="2700000" algn="tl" rotWithShape="0">
              <a:srgbClr val="000000">
                <a:alpha val="43000"/>
              </a:srgbClr>
            </a:outerShdw>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TextBox 6"/>
          <p:cNvSpPr txBox="1"/>
          <p:nvPr/>
        </p:nvSpPr>
        <p:spPr>
          <a:xfrm>
            <a:off x="637907" y="5943600"/>
            <a:ext cx="7868185" cy="369332"/>
          </a:xfrm>
          <a:prstGeom prst="rect">
            <a:avLst/>
          </a:prstGeom>
          <a:noFill/>
        </p:spPr>
        <p:txBody>
          <a:bodyPr wrap="none" rtlCol="0">
            <a:spAutoFit/>
          </a:bodyPr>
          <a:lstStyle/>
          <a:p>
            <a:r>
              <a:rPr lang="en-US" dirty="0" smtClean="0"/>
              <a:t>Accuracy drops when using a general model or one not trained on a different user</a:t>
            </a:r>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1227039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4819" name="Picture 2"/>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533400" y="1538288"/>
            <a:ext cx="8077200" cy="4176712"/>
          </a:xfrm>
          <a:prstGeom prst="rect">
            <a:avLst/>
          </a:prstGeom>
          <a:noFill/>
          <a:ln w="127">
            <a:solidFill>
              <a:schemeClr val="bg2">
                <a:lumMod val="90000"/>
              </a:schemeClr>
            </a:solidFill>
          </a:ln>
          <a:effectLst>
            <a:outerShdw blurRad="50800" dist="38100" dir="2700000" algn="tl" rotWithShape="0">
              <a:srgbClr val="000000">
                <a:alpha val="43000"/>
              </a:srgbClr>
            </a:outerShdw>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34818" name="Title 1"/>
          <p:cNvSpPr>
            <a:spLocks noGrp="1"/>
          </p:cNvSpPr>
          <p:nvPr>
            <p:ph type="title"/>
          </p:nvPr>
        </p:nvSpPr>
        <p:spPr/>
        <p:txBody>
          <a:bodyPr/>
          <a:lstStyle/>
          <a:p>
            <a:r>
              <a:rPr lang="en-US" smtClean="0">
                <a:ea typeface="ＭＳ Ｐゴシック" pitchFamily="34" charset="-128"/>
              </a:rPr>
              <a:t>Results – Time and Location</a:t>
            </a:r>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27</a:t>
            </a:fld>
            <a:endParaRPr lang="en-US"/>
          </a:p>
        </p:txBody>
      </p:sp>
      <p:sp>
        <p:nvSpPr>
          <p:cNvPr id="6" name="Footer Placeholder 5"/>
          <p:cNvSpPr>
            <a:spLocks noGrp="1"/>
          </p:cNvSpPr>
          <p:nvPr>
            <p:ph type="ftr" sz="quarter" idx="11"/>
          </p:nvPr>
        </p:nvSpPr>
        <p:spPr/>
        <p:txBody>
          <a:bodyPr/>
          <a:lstStyle/>
          <a:p>
            <a:endParaRPr lang="en-US" dirty="0"/>
          </a:p>
        </p:txBody>
      </p:sp>
      <p:sp>
        <p:nvSpPr>
          <p:cNvPr id="7" name="TextBox 6"/>
          <p:cNvSpPr txBox="1"/>
          <p:nvPr/>
        </p:nvSpPr>
        <p:spPr>
          <a:xfrm>
            <a:off x="152400" y="5715000"/>
            <a:ext cx="8839200" cy="369332"/>
          </a:xfrm>
          <a:prstGeom prst="rect">
            <a:avLst/>
          </a:prstGeom>
          <a:noFill/>
        </p:spPr>
        <p:txBody>
          <a:bodyPr wrap="square" rtlCol="0">
            <a:spAutoFit/>
          </a:bodyPr>
          <a:lstStyle/>
          <a:p>
            <a:pPr algn="ctr"/>
            <a:r>
              <a:rPr lang="en-US" dirty="0" smtClean="0"/>
              <a:t>Time and location attributes important, but adding more significantly improves accuracy</a:t>
            </a:r>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7532448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mtClean="0">
                <a:ea typeface="ＭＳ Ｐゴシック" pitchFamily="34" charset="-128"/>
              </a:rPr>
              <a:t>Results – Decision tree output model</a:t>
            </a:r>
          </a:p>
        </p:txBody>
      </p:sp>
      <p:pic>
        <p:nvPicPr>
          <p:cNvPr id="35843" name="Picture 5"/>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533400" y="2133600"/>
            <a:ext cx="3362325" cy="3276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pic>
        <p:nvPicPr>
          <p:cNvPr id="35844" name="Picture 6"/>
          <p:cNvPicPr>
            <a:picLocks noChangeAspect="1"/>
          </p:cNvPicPr>
          <p:nvPr/>
        </p:nvPicPr>
        <p:blipFill>
          <a:blip r:embed="rId4">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4387850" y="2006600"/>
            <a:ext cx="4210050" cy="3579813"/>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5" name="Date Placeholder 4"/>
          <p:cNvSpPr>
            <a:spLocks noGrp="1"/>
          </p:cNvSpPr>
          <p:nvPr>
            <p:ph type="dt" sz="half" idx="10"/>
          </p:nvPr>
        </p:nvSpPr>
        <p:spPr/>
        <p:txBody>
          <a:bodyPr/>
          <a:lstStyle/>
          <a:p>
            <a:r>
              <a:rPr lang="en-US" smtClean="0"/>
              <a:t>8/6/11</a:t>
            </a:r>
            <a:endParaRPr lang="en-US"/>
          </a:p>
        </p:txBody>
      </p:sp>
      <p:sp>
        <p:nvSpPr>
          <p:cNvPr id="6" name="Slide Number Placeholder 5"/>
          <p:cNvSpPr>
            <a:spLocks noGrp="1"/>
          </p:cNvSpPr>
          <p:nvPr>
            <p:ph type="sldNum" sz="quarter" idx="12"/>
          </p:nvPr>
        </p:nvSpPr>
        <p:spPr/>
        <p:txBody>
          <a:bodyPr/>
          <a:lstStyle/>
          <a:p>
            <a:fld id="{BE924555-EAFD-4B2F-96F4-A60706EF2138}" type="slidenum">
              <a:rPr lang="en-US" smtClean="0"/>
              <a:pPr/>
              <a:t>28</a:t>
            </a:fld>
            <a:endParaRPr lang="en-US"/>
          </a:p>
        </p:txBody>
      </p:sp>
      <p:sp>
        <p:nvSpPr>
          <p:cNvPr id="7" name="Footer Placeholder 6"/>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0168450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sz="quarter" idx="1"/>
          </p:nvPr>
        </p:nvSpPr>
        <p:spPr>
          <a:xfrm>
            <a:off x="1447800" y="1905000"/>
            <a:ext cx="6248400" cy="4267200"/>
          </a:xfrm>
        </p:spPr>
        <p:txBody>
          <a:bodyPr>
            <a:normAutofit/>
          </a:bodyPr>
          <a:lstStyle/>
          <a:p>
            <a:r>
              <a:rPr lang="en-US" sz="3000" dirty="0" smtClean="0"/>
              <a:t>Background, motivation </a:t>
            </a:r>
            <a:r>
              <a:rPr lang="en-US" sz="3000" dirty="0"/>
              <a:t>and</a:t>
            </a:r>
            <a:r>
              <a:rPr lang="en-US" sz="3000" dirty="0" smtClean="0"/>
              <a:t> goals</a:t>
            </a:r>
            <a:endParaRPr lang="en-US" sz="3000" dirty="0"/>
          </a:p>
          <a:p>
            <a:r>
              <a:rPr lang="en-US" sz="3000" dirty="0"/>
              <a:t>General</a:t>
            </a:r>
            <a:r>
              <a:rPr lang="en-US" sz="3000" dirty="0" smtClean="0"/>
              <a:t> </a:t>
            </a:r>
            <a:r>
              <a:rPr lang="en-US" sz="3000" dirty="0"/>
              <a:t>i</a:t>
            </a:r>
            <a:r>
              <a:rPr lang="en-US" sz="3000" dirty="0" smtClean="0"/>
              <a:t>nteraction architecture</a:t>
            </a:r>
            <a:endParaRPr lang="en-US" sz="3000" dirty="0"/>
          </a:p>
          <a:p>
            <a:r>
              <a:rPr lang="en-US" sz="3000" dirty="0" smtClean="0"/>
              <a:t>Semantic </a:t>
            </a:r>
            <a:r>
              <a:rPr lang="en-US" sz="3000" dirty="0"/>
              <a:t>context modeling</a:t>
            </a:r>
          </a:p>
          <a:p>
            <a:r>
              <a:rPr lang="en-US" sz="3000" dirty="0"/>
              <a:t>Privacy preservation</a:t>
            </a:r>
          </a:p>
          <a:p>
            <a:r>
              <a:rPr lang="en-US" sz="3000" dirty="0" smtClean="0"/>
              <a:t>Context </a:t>
            </a:r>
            <a:r>
              <a:rPr lang="en-US" sz="3000" dirty="0"/>
              <a:t>/ situation </a:t>
            </a:r>
            <a:r>
              <a:rPr lang="en-US" sz="3000" dirty="0" smtClean="0"/>
              <a:t>recognition</a:t>
            </a:r>
          </a:p>
          <a:p>
            <a:r>
              <a:rPr lang="en-US" sz="3000" b="1" dirty="0" smtClean="0"/>
              <a:t>Ongoing </a:t>
            </a:r>
            <a:r>
              <a:rPr lang="en-US" sz="3000" b="1" dirty="0"/>
              <a:t>and</a:t>
            </a:r>
            <a:r>
              <a:rPr lang="en-US" sz="3000" b="1" dirty="0" smtClean="0"/>
              <a:t> </a:t>
            </a:r>
            <a:r>
              <a:rPr lang="en-US" sz="3000" b="1" dirty="0"/>
              <a:t>f</a:t>
            </a:r>
            <a:r>
              <a:rPr lang="en-US" sz="3000" b="1" dirty="0" smtClean="0"/>
              <a:t>uture work</a:t>
            </a:r>
          </a:p>
          <a:p>
            <a:r>
              <a:rPr lang="en-US" sz="3000" dirty="0" smtClean="0"/>
              <a:t>Conclusion</a:t>
            </a:r>
          </a:p>
          <a:p>
            <a:endParaRPr lang="en-US" sz="3000" dirty="0"/>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29</a:t>
            </a:fld>
            <a:endParaRPr lang="en-US"/>
          </a:p>
        </p:txBody>
      </p:sp>
      <p:sp>
        <p:nvSpPr>
          <p:cNvPr id="6" name="Footer Placeholder 5"/>
          <p:cNvSpPr>
            <a:spLocks noGrp="1"/>
          </p:cNvSpPr>
          <p:nvPr>
            <p:ph type="ftr" sz="quarter" idx="11"/>
          </p:nvPr>
        </p:nvSpPr>
        <p:spPr/>
        <p:txBody>
          <a:bodyPr/>
          <a:lstStyle/>
          <a:p>
            <a:endParaRPr lang="en-US" dirty="0"/>
          </a:p>
        </p:txBody>
      </p:sp>
      <p:pic>
        <p:nvPicPr>
          <p:cNvPr id="7" name="Picture 6" descr="lloyd.png"/>
          <p:cNvPicPr>
            <a:picLocks noChangeAspect="1"/>
          </p:cNvPicPr>
          <p:nvPr/>
        </p:nvPicPr>
        <p:blipFill>
          <a:blip r:embed="rId3"/>
          <a:stretch>
            <a:fillRect/>
          </a:stretch>
        </p:blipFill>
        <p:spPr>
          <a:xfrm>
            <a:off x="8077200" y="63500"/>
            <a:ext cx="774700" cy="1231900"/>
          </a:xfrm>
          <a:prstGeom prst="rect">
            <a:avLst/>
          </a:prstGeom>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smtClean="0">
                <a:ea typeface="ＭＳ Ｐゴシック" pitchFamily="34" charset="-128"/>
              </a:rPr>
              <a:t>Ongoing Work</a:t>
            </a:r>
          </a:p>
        </p:txBody>
      </p:sp>
      <p:sp>
        <p:nvSpPr>
          <p:cNvPr id="37891" name="Content Placeholder 2"/>
          <p:cNvSpPr>
            <a:spLocks noGrp="1"/>
          </p:cNvSpPr>
          <p:nvPr>
            <p:ph idx="1"/>
          </p:nvPr>
        </p:nvSpPr>
        <p:spPr>
          <a:xfrm>
            <a:off x="685800" y="1600200"/>
            <a:ext cx="7772400" cy="4648200"/>
          </a:xfrm>
        </p:spPr>
        <p:txBody>
          <a:bodyPr/>
          <a:lstStyle/>
          <a:p>
            <a:r>
              <a:rPr lang="en-US" dirty="0" smtClean="0">
                <a:ea typeface="ＭＳ Ｐゴシック" pitchFamily="34" charset="-128"/>
              </a:rPr>
              <a:t>Collecting more data</a:t>
            </a:r>
          </a:p>
          <a:p>
            <a:r>
              <a:rPr lang="en-US" dirty="0" smtClean="0">
                <a:ea typeface="ＭＳ Ｐゴシック" pitchFamily="34" charset="-128"/>
              </a:rPr>
              <a:t>Running the model on the device</a:t>
            </a:r>
          </a:p>
          <a:p>
            <a:r>
              <a:rPr lang="en-US" dirty="0" smtClean="0">
                <a:ea typeface="ＭＳ Ｐゴシック" pitchFamily="34" charset="-128"/>
              </a:rPr>
              <a:t>Use </a:t>
            </a:r>
            <a:r>
              <a:rPr lang="en-US" dirty="0" err="1" smtClean="0">
                <a:ea typeface="ＭＳ Ｐゴシック" pitchFamily="34" charset="-128"/>
              </a:rPr>
              <a:t>HMMs</a:t>
            </a:r>
            <a:r>
              <a:rPr lang="en-US" dirty="0" smtClean="0">
                <a:ea typeface="ＭＳ Ｐゴシック" pitchFamily="34" charset="-128"/>
              </a:rPr>
              <a:t> for state recognition</a:t>
            </a:r>
          </a:p>
          <a:p>
            <a:r>
              <a:rPr lang="en-US" dirty="0" smtClean="0">
                <a:ea typeface="ＭＳ Ｐゴシック" pitchFamily="34" charset="-128"/>
              </a:rPr>
              <a:t>Incorporating common sense knowledge as priors </a:t>
            </a:r>
          </a:p>
          <a:p>
            <a:pPr lvl="1"/>
            <a:r>
              <a:rPr lang="en-US" dirty="0" smtClean="0">
                <a:ea typeface="ＭＳ Ｐゴシック" pitchFamily="34" charset="-128"/>
              </a:rPr>
              <a:t>A person has only one home</a:t>
            </a:r>
          </a:p>
          <a:p>
            <a:pPr lvl="1"/>
            <a:r>
              <a:rPr lang="en-US" dirty="0" smtClean="0">
                <a:ea typeface="ＭＳ Ｐゴシック" pitchFamily="34" charset="-128"/>
              </a:rPr>
              <a:t>A person has only one workplace</a:t>
            </a:r>
          </a:p>
          <a:p>
            <a:pPr lvl="1"/>
            <a:r>
              <a:rPr lang="en-US" dirty="0" smtClean="0">
                <a:ea typeface="ＭＳ Ｐゴシック" pitchFamily="34" charset="-128"/>
              </a:rPr>
              <a:t>A meal is usually not repeated during the day</a:t>
            </a:r>
          </a:p>
          <a:p>
            <a:pPr lvl="1"/>
            <a:r>
              <a:rPr lang="en-US" dirty="0" smtClean="0">
                <a:ea typeface="ＭＳ Ｐゴシック" pitchFamily="34" charset="-128"/>
              </a:rPr>
              <a:t>Sleeping usually occurs at night</a:t>
            </a:r>
          </a:p>
          <a:p>
            <a:pPr lvl="1"/>
            <a:r>
              <a:rPr lang="en-US" dirty="0" smtClean="0">
                <a:ea typeface="ＭＳ Ｐゴシック" pitchFamily="34" charset="-128"/>
              </a:rPr>
              <a:t>Students study frequently</a:t>
            </a:r>
          </a:p>
          <a:p>
            <a:pPr>
              <a:buFont typeface="Arial" pitchFamily="34" charset="0"/>
              <a:buNone/>
            </a:pPr>
            <a:endParaRPr lang="en-US" dirty="0" smtClean="0">
              <a:ea typeface="ＭＳ Ｐゴシック" pitchFamily="34" charset="-128"/>
            </a:endParaRPr>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30</a:t>
            </a:fld>
            <a:endParaRPr lang="en-US"/>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8202866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HMM data for a user</a:t>
            </a:r>
            <a:endParaRPr lang="en-US" dirty="0"/>
          </a:p>
        </p:txBody>
      </p:sp>
      <p:sp>
        <p:nvSpPr>
          <p:cNvPr id="3" name="Date Placeholder 2"/>
          <p:cNvSpPr>
            <a:spLocks noGrp="1"/>
          </p:cNvSpPr>
          <p:nvPr>
            <p:ph type="dt" sz="half" idx="10"/>
          </p:nvPr>
        </p:nvSpPr>
        <p:spPr/>
        <p:txBody>
          <a:bodyPr/>
          <a:lstStyle/>
          <a:p>
            <a:r>
              <a:rPr lang="en-US" smtClean="0"/>
              <a:t>8/6/11</a:t>
            </a:r>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E924555-EAFD-4B2F-96F4-A60706EF2138}" type="slidenum">
              <a:rPr lang="en-US" smtClean="0"/>
              <a:pPr/>
              <a:t>31</a:t>
            </a:fld>
            <a:endParaRPr lang="en-US" dirty="0"/>
          </a:p>
        </p:txBody>
      </p:sp>
      <p:graphicFrame>
        <p:nvGraphicFramePr>
          <p:cNvPr id="8" name="Table 7"/>
          <p:cNvGraphicFramePr>
            <a:graphicFrameLocks noGrp="1"/>
          </p:cNvGraphicFramePr>
          <p:nvPr/>
        </p:nvGraphicFramePr>
        <p:xfrm>
          <a:off x="304800" y="2124070"/>
          <a:ext cx="5027631" cy="2609859"/>
        </p:xfrm>
        <a:graphic>
          <a:graphicData uri="http://schemas.openxmlformats.org/drawingml/2006/table">
            <a:tbl>
              <a:tblPr/>
              <a:tblGrid>
                <a:gridCol w="237259"/>
                <a:gridCol w="237259"/>
                <a:gridCol w="237259"/>
                <a:gridCol w="237259"/>
                <a:gridCol w="237259"/>
                <a:gridCol w="237259"/>
                <a:gridCol w="237259"/>
                <a:gridCol w="237259"/>
                <a:gridCol w="237259"/>
                <a:gridCol w="237259"/>
                <a:gridCol w="237259"/>
                <a:gridCol w="237259"/>
                <a:gridCol w="237259"/>
                <a:gridCol w="237259"/>
                <a:gridCol w="237259"/>
                <a:gridCol w="237259"/>
                <a:gridCol w="237259"/>
                <a:gridCol w="282451"/>
                <a:gridCol w="237259"/>
                <a:gridCol w="237259"/>
                <a:gridCol w="237259"/>
              </a:tblGrid>
              <a:tr h="124279">
                <a:tc>
                  <a:txBody>
                    <a:bodyPr/>
                    <a:lstStyle/>
                    <a:p>
                      <a:pPr algn="ctr" fontAlgn="b"/>
                      <a:r>
                        <a:rPr lang="en-US" sz="700" b="0" i="0" u="none" strike="noStrike">
                          <a:solidFill>
                            <a:srgbClr val="000000"/>
                          </a:solidFill>
                          <a:latin typeface="Calibri"/>
                        </a:rPr>
                        <a:t>87%</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7%</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dirty="0">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91%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4%</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dirty="0">
                          <a:solidFill>
                            <a:srgbClr val="000000"/>
                          </a:solidFill>
                          <a:latin typeface="Calibri"/>
                        </a:rPr>
                        <a:t>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17%</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dirty="0">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67%</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17%</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10%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64%</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2%</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41%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49%</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15%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81%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dirty="0">
                          <a:solidFill>
                            <a:srgbClr val="000000"/>
                          </a:solidFill>
                          <a:latin typeface="Calibri"/>
                        </a:rPr>
                        <a:t>0%</a:t>
                      </a:r>
                    </a:p>
                  </a:txBody>
                  <a:tcPr marL="11298" marR="11298" marT="11298"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25%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50%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25%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50%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50%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4%</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16%</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4%</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72%</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4%</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7%</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73%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7%</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94%</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13%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dirty="0">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82%</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2%</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6%</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89%</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2%</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2%</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90%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15%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80%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17%</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83%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100%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25%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75%</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8%</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89%</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14%</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86%</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4279">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33%</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a:solidFill>
                            <a:srgbClr val="000000"/>
                          </a:solidFill>
                          <a:latin typeface="Calibri"/>
                        </a:rPr>
                        <a:t>0%</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700" b="0" i="0" u="none" strike="noStrike" dirty="0">
                          <a:solidFill>
                            <a:srgbClr val="000000"/>
                          </a:solidFill>
                          <a:latin typeface="Calibri"/>
                        </a:rPr>
                        <a:t>67%</a:t>
                      </a:r>
                    </a:p>
                  </a:txBody>
                  <a:tcPr marL="11298" marR="11298" marT="1129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graphicFrame>
        <p:nvGraphicFramePr>
          <p:cNvPr id="10" name="Table 9"/>
          <p:cNvGraphicFramePr>
            <a:graphicFrameLocks noGrp="1"/>
          </p:cNvGraphicFramePr>
          <p:nvPr/>
        </p:nvGraphicFramePr>
        <p:xfrm>
          <a:off x="6019800" y="1676400"/>
          <a:ext cx="2247900" cy="3929380"/>
        </p:xfrm>
        <a:graphic>
          <a:graphicData uri="http://schemas.openxmlformats.org/drawingml/2006/table">
            <a:tbl>
              <a:tblPr/>
              <a:tblGrid>
                <a:gridCol w="596900"/>
                <a:gridCol w="330200"/>
                <a:gridCol w="330200"/>
                <a:gridCol w="330200"/>
                <a:gridCol w="330200"/>
                <a:gridCol w="330200"/>
              </a:tblGrid>
              <a:tr h="190500">
                <a:tc>
                  <a:txBody>
                    <a:bodyPr/>
                    <a:lstStyle/>
                    <a:p>
                      <a:pPr algn="r" fontAlgn="b"/>
                      <a:endParaRPr lang="en-US" sz="800" b="0" i="0" u="none" strike="noStrike">
                        <a:solidFill>
                          <a:srgbClr val="000000"/>
                        </a:solidFill>
                        <a:latin typeface="Calibri"/>
                      </a:endParaRPr>
                    </a:p>
                  </a:txBody>
                  <a:tcPr marL="12700" marR="12700" marT="12700" marB="0" anchor="b">
                    <a:lnL>
                      <a:noFill/>
                    </a:lnL>
                    <a:lnR>
                      <a:noFill/>
                    </a:lnR>
                    <a:lnT>
                      <a:noFill/>
                    </a:lnT>
                    <a:lnB>
                      <a:noFill/>
                    </a:lnB>
                  </a:tcPr>
                </a:tc>
                <a:tc gridSpan="5">
                  <a:txBody>
                    <a:bodyPr/>
                    <a:lstStyle/>
                    <a:p>
                      <a:pPr algn="ctr" fontAlgn="b"/>
                      <a:r>
                        <a:rPr lang="en-US" sz="1200" b="0" i="0" u="none" strike="noStrike">
                          <a:solidFill>
                            <a:srgbClr val="000000"/>
                          </a:solidFill>
                          <a:latin typeface="Calibri"/>
                        </a:rPr>
                        <a:t>Noise level</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77800">
                <a:tc>
                  <a:txBody>
                    <a:bodyPr/>
                    <a:lstStyle/>
                    <a:p>
                      <a:pPr algn="r" fontAlgn="b"/>
                      <a:r>
                        <a:rPr lang="en-US" sz="800" b="0" i="0" u="none" strike="noStrike" dirty="0">
                          <a:solidFill>
                            <a:srgbClr val="000000"/>
                          </a:solidFill>
                          <a:latin typeface="Calibri"/>
                        </a:rPr>
                        <a:t>Working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dirty="0">
                          <a:solidFill>
                            <a:srgbClr val="000000"/>
                          </a:solidFill>
                          <a:latin typeface="Calibri"/>
                        </a:rPr>
                        <a:t>0.610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0.355</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0.021</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0.007</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0.007</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Chatting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dirty="0">
                          <a:solidFill>
                            <a:srgbClr val="000000"/>
                          </a:solidFill>
                          <a:latin typeface="Calibri"/>
                        </a:rPr>
                        <a:t>0.125</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0.851</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0.014</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0.007</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0.003</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dirty="0">
                          <a:solidFill>
                            <a:srgbClr val="000000"/>
                          </a:solidFill>
                          <a:latin typeface="Calibri"/>
                        </a:rPr>
                        <a:t>Playing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0.833</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0.167</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Walking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0.099</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0.792</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0.085</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0.011</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0.014</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Driving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0.956</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0.015</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0.029</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Coffee</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0.570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0.397</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0.020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0.013</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Other</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0.250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0.750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Meeting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1.000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Shopping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0.920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dirty="0">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dirty="0">
                          <a:solidFill>
                            <a:srgbClr val="000000"/>
                          </a:solidFill>
                          <a:latin typeface="Calibri"/>
                        </a:rPr>
                        <a:t>0.080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Dinner</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0.333</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0.667</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Sleeping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0.858</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0.134</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0.008</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Lunch</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0.579</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0.395</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0.026</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dirty="0">
                          <a:solidFill>
                            <a:srgbClr val="000000"/>
                          </a:solidFill>
                          <a:latin typeface="Calibri"/>
                        </a:rPr>
                        <a:t>Watching TV</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0.092</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0.862</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0.031</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0.015</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dirty="0">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Cooking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0.119</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0.786</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0.071</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0.024</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dirty="0">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On Call</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0.450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0.400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0.150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Movie</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1.000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dirty="0">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dirty="0">
                          <a:solidFill>
                            <a:srgbClr val="000000"/>
                          </a:solidFill>
                          <a:latin typeface="Calibri"/>
                        </a:rPr>
                        <a:t>Class</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1.000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dirty="0">
                          <a:solidFill>
                            <a:srgbClr val="000000"/>
                          </a:solidFill>
                          <a:latin typeface="Calibri"/>
                        </a:rPr>
                        <a:t>Conversation</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0.250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0.750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a:solidFill>
                            <a:srgbClr val="000000"/>
                          </a:solidFill>
                          <a:latin typeface="Calibri"/>
                        </a:rPr>
                        <a:t>Exercising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1.000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dirty="0">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dirty="0">
                          <a:solidFill>
                            <a:srgbClr val="000000"/>
                          </a:solidFill>
                          <a:latin typeface="Calibri"/>
                        </a:rPr>
                        <a:t>Reading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0.714</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0.286</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7800">
                <a:tc>
                  <a:txBody>
                    <a:bodyPr/>
                    <a:lstStyle/>
                    <a:p>
                      <a:pPr algn="r" fontAlgn="b"/>
                      <a:r>
                        <a:rPr lang="en-US" sz="800" b="0" i="0" u="none" strike="noStrike" dirty="0">
                          <a:solidFill>
                            <a:srgbClr val="000000"/>
                          </a:solidFill>
                          <a:latin typeface="Calibri"/>
                        </a:rPr>
                        <a:t>Cleaning</a:t>
                      </a:r>
                    </a:p>
                  </a:txBody>
                  <a:tcPr marL="12700" marR="12700" marT="12700"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800" b="0" i="0" u="none" strike="noStrike">
                          <a:solidFill>
                            <a:srgbClr val="000000"/>
                          </a:solidFill>
                          <a:latin typeface="Calibri"/>
                        </a:rPr>
                        <a:t>1.000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800" b="0" i="0" u="none" strike="noStrike" dirty="0">
                          <a:solidFill>
                            <a:srgbClr val="000000"/>
                          </a:solidFill>
                          <a:latin typeface="Calibri"/>
                        </a:rPr>
                        <a:t>0.000</a:t>
                      </a:r>
                    </a:p>
                  </a:txBody>
                  <a:tcPr marL="12700" marR="12700" marT="12700" marB="0" anchor="ctr" anchorCtr="1">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11" name="TextBox 10"/>
          <p:cNvSpPr txBox="1"/>
          <p:nvPr/>
        </p:nvSpPr>
        <p:spPr>
          <a:xfrm>
            <a:off x="304800" y="4724400"/>
            <a:ext cx="5029200" cy="461665"/>
          </a:xfrm>
          <a:prstGeom prst="rect">
            <a:avLst/>
          </a:prstGeom>
          <a:noFill/>
        </p:spPr>
        <p:txBody>
          <a:bodyPr wrap="square" rtlCol="0">
            <a:spAutoFit/>
          </a:bodyPr>
          <a:lstStyle/>
          <a:p>
            <a:pPr algn="ctr"/>
            <a:r>
              <a:rPr lang="en-US" sz="2400" dirty="0" smtClean="0"/>
              <a:t>State transition probability data</a:t>
            </a:r>
            <a:endParaRPr lang="en-US" sz="2400" dirty="0"/>
          </a:p>
        </p:txBody>
      </p:sp>
      <p:sp>
        <p:nvSpPr>
          <p:cNvPr id="12" name="TextBox 11"/>
          <p:cNvSpPr txBox="1"/>
          <p:nvPr/>
        </p:nvSpPr>
        <p:spPr>
          <a:xfrm>
            <a:off x="6335618" y="5638800"/>
            <a:ext cx="2274982" cy="369332"/>
          </a:xfrm>
          <a:prstGeom prst="rect">
            <a:avLst/>
          </a:prstGeom>
          <a:noFill/>
        </p:spPr>
        <p:txBody>
          <a:bodyPr wrap="none" rtlCol="0">
            <a:spAutoFit/>
          </a:bodyPr>
          <a:lstStyle/>
          <a:p>
            <a:r>
              <a:rPr lang="en-US" dirty="0" smtClean="0"/>
              <a:t>Emission probabilities</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8" name="Picture 2" descr="C:\aaaipresentation\ActivityTransitionDiagram.png"/>
          <p:cNvPicPr>
            <a:picLocks noChangeAspect="1" noChangeArrowheads="1"/>
          </p:cNvPicPr>
          <p:nvPr/>
        </p:nvPicPr>
        <p:blipFill>
          <a:blip r:embed="rId2" cstate="print">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337029" y="2647950"/>
            <a:ext cx="8469941" cy="3371850"/>
          </a:xfrm>
          <a:prstGeom prst="rect">
            <a:avLst/>
          </a:prstGeom>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pic>
      <p:sp>
        <p:nvSpPr>
          <p:cNvPr id="2" name="Title 1"/>
          <p:cNvSpPr>
            <a:spLocks noGrp="1"/>
          </p:cNvSpPr>
          <p:nvPr>
            <p:ph type="title"/>
          </p:nvPr>
        </p:nvSpPr>
        <p:spPr/>
        <p:txBody>
          <a:bodyPr/>
          <a:lstStyle/>
          <a:p>
            <a:r>
              <a:rPr lang="en-US" dirty="0" smtClean="0"/>
              <a:t>HMM representation</a:t>
            </a:r>
            <a:endParaRPr lang="en-US" dirty="0"/>
          </a:p>
        </p:txBody>
      </p:sp>
      <p:sp>
        <p:nvSpPr>
          <p:cNvPr id="3" name="Content Placeholder 2"/>
          <p:cNvSpPr>
            <a:spLocks noGrp="1"/>
          </p:cNvSpPr>
          <p:nvPr>
            <p:ph sz="quarter" idx="1"/>
          </p:nvPr>
        </p:nvSpPr>
        <p:spPr>
          <a:xfrm>
            <a:off x="304800" y="1371600"/>
            <a:ext cx="8534400" cy="4797552"/>
          </a:xfrm>
        </p:spPr>
        <p:txBody>
          <a:bodyPr/>
          <a:lstStyle/>
          <a:p>
            <a:pPr marL="0" indent="0">
              <a:buNone/>
            </a:pPr>
            <a:r>
              <a:rPr lang="en-US" dirty="0" smtClean="0"/>
              <a:t>Activities are the states and sensor readings</a:t>
            </a:r>
            <a:br>
              <a:rPr lang="en-US" dirty="0" smtClean="0"/>
            </a:br>
            <a:r>
              <a:rPr lang="en-US" dirty="0" smtClean="0"/>
              <a:t>such as noise and accelerometer data are</a:t>
            </a:r>
            <a:br>
              <a:rPr lang="en-US" dirty="0" smtClean="0"/>
            </a:br>
            <a:r>
              <a:rPr lang="en-US" dirty="0" smtClean="0"/>
              <a:t>the observations</a:t>
            </a:r>
          </a:p>
          <a:p>
            <a:endParaRPr lang="en-US" dirty="0"/>
          </a:p>
        </p:txBody>
      </p:sp>
      <p:pic>
        <p:nvPicPr>
          <p:cNvPr id="1026" name="Picture 2"/>
          <p:cNvPicPr>
            <a:picLocks noChangeAspect="1" noChangeArrowheads="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6934200" y="1356911"/>
            <a:ext cx="1828800" cy="1233889"/>
          </a:xfrm>
          <a:prstGeom prst="rect">
            <a:avLst/>
          </a:prstGeom>
          <a:noFill/>
          <a:ln w="635">
            <a:solidFill>
              <a:schemeClr val="bg2">
                <a:lumMod val="75000"/>
              </a:schemeClr>
            </a:solidFill>
          </a:ln>
          <a:effectLst>
            <a:outerShdw blurRad="50800" dist="38100" dir="2700000" algn="tl" rotWithShape="0">
              <a:srgbClr val="000000">
                <a:alpha val="43000"/>
              </a:srgbClr>
            </a:outerShdw>
          </a:effectLst>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chemeClr val="accent1"/>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 uri="{AF507438-7753-43E0-B8FC-AC1667EBCBE1}">
              <a14:hiddenEffects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effectLst>
                  <a:outerShdw dist="35921" dir="2700000" algn="ctr" rotWithShape="0">
                    <a:schemeClr val="bg2"/>
                  </a:outerShdw>
                </a:effectLst>
              </a14:hiddenEffects>
            </a:ext>
          </a:extLst>
        </p:spPr>
      </p:pic>
      <p:sp>
        <p:nvSpPr>
          <p:cNvPr id="5" name="Date Placeholder 4"/>
          <p:cNvSpPr>
            <a:spLocks noGrp="1"/>
          </p:cNvSpPr>
          <p:nvPr>
            <p:ph type="dt" sz="half" idx="10"/>
          </p:nvPr>
        </p:nvSpPr>
        <p:spPr/>
        <p:txBody>
          <a:bodyPr/>
          <a:lstStyle/>
          <a:p>
            <a:r>
              <a:rPr lang="en-US" smtClean="0"/>
              <a:t>8/6/11</a:t>
            </a:r>
            <a:endParaRPr lang="en-US"/>
          </a:p>
        </p:txBody>
      </p:sp>
      <p:sp>
        <p:nvSpPr>
          <p:cNvPr id="6" name="Slide Number Placeholder 5"/>
          <p:cNvSpPr>
            <a:spLocks noGrp="1"/>
          </p:cNvSpPr>
          <p:nvPr>
            <p:ph type="sldNum" sz="quarter" idx="12"/>
          </p:nvPr>
        </p:nvSpPr>
        <p:spPr/>
        <p:txBody>
          <a:bodyPr/>
          <a:lstStyle/>
          <a:p>
            <a:fld id="{BE924555-EAFD-4B2F-96F4-A60706EF2138}" type="slidenum">
              <a:rPr lang="en-US" smtClean="0"/>
              <a:pPr/>
              <a:t>32</a:t>
            </a:fld>
            <a:endParaRPr lang="en-US"/>
          </a:p>
        </p:txBody>
      </p:sp>
      <p:sp>
        <p:nvSpPr>
          <p:cNvPr id="7" name="Footer Placeholder 6"/>
          <p:cNvSpPr>
            <a:spLocks noGrp="1"/>
          </p:cNvSpPr>
          <p:nvPr>
            <p:ph type="ftr" sz="quarter" idx="11"/>
          </p:nvPr>
        </p:nvSpPr>
        <p:spPr/>
        <p:txBody>
          <a:bodyPr/>
          <a:lstStyle/>
          <a:p>
            <a:endParaRPr lang="en-US" dirty="0"/>
          </a:p>
        </p:txBody>
      </p:sp>
      <p:sp>
        <p:nvSpPr>
          <p:cNvPr id="9" name="TextBox 8"/>
          <p:cNvSpPr txBox="1"/>
          <p:nvPr/>
        </p:nvSpPr>
        <p:spPr>
          <a:xfrm>
            <a:off x="152401" y="5955268"/>
            <a:ext cx="8839200" cy="384721"/>
          </a:xfrm>
          <a:prstGeom prst="rect">
            <a:avLst/>
          </a:prstGeom>
          <a:noFill/>
        </p:spPr>
        <p:txBody>
          <a:bodyPr wrap="square" rtlCol="0">
            <a:spAutoFit/>
          </a:bodyPr>
          <a:lstStyle/>
          <a:p>
            <a:pPr algn="ctr"/>
            <a:r>
              <a:rPr lang="en-US" sz="1900" dirty="0" smtClean="0"/>
              <a:t>A partial state transition graph with the most likely non-loop transition for each state </a:t>
            </a:r>
            <a:endParaRPr lang="en-US" sz="1900"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59186861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smtClean="0">
                <a:ea typeface="ＭＳ Ｐゴシック" pitchFamily="34" charset="-128"/>
              </a:rPr>
              <a:t>Future Work</a:t>
            </a:r>
          </a:p>
        </p:txBody>
      </p:sp>
      <p:sp>
        <p:nvSpPr>
          <p:cNvPr id="38915" name="Content Placeholder 2"/>
          <p:cNvSpPr>
            <a:spLocks noGrp="1"/>
          </p:cNvSpPr>
          <p:nvPr>
            <p:ph idx="1"/>
          </p:nvPr>
        </p:nvSpPr>
        <p:spPr>
          <a:xfrm>
            <a:off x="685800" y="1752600"/>
            <a:ext cx="7772400" cy="3962400"/>
          </a:xfrm>
        </p:spPr>
        <p:txBody>
          <a:bodyPr>
            <a:normAutofit/>
          </a:bodyPr>
          <a:lstStyle/>
          <a:p>
            <a:pPr marL="0" indent="0">
              <a:buNone/>
            </a:pPr>
            <a:r>
              <a:rPr lang="en-US" sz="3000" dirty="0" smtClean="0">
                <a:ea typeface="ＭＳ Ｐゴシック" pitchFamily="34" charset="-128"/>
              </a:rPr>
              <a:t>Policy language for policy declaration and enforcement integration </a:t>
            </a:r>
          </a:p>
          <a:p>
            <a:pPr lvl="1"/>
            <a:r>
              <a:rPr lang="en-US" sz="2800" dirty="0" smtClean="0">
                <a:ea typeface="ＭＳ Ｐゴシック" pitchFamily="34" charset="-128"/>
              </a:rPr>
              <a:t>Richer policies at the triple level </a:t>
            </a:r>
          </a:p>
          <a:p>
            <a:pPr lvl="1"/>
            <a:r>
              <a:rPr lang="en-US" sz="2800" dirty="0" smtClean="0">
                <a:ea typeface="ＭＳ Ｐゴシック" pitchFamily="34" charset="-128"/>
              </a:rPr>
              <a:t>Protect the inferences that can be drawn from the information that is shared</a:t>
            </a:r>
          </a:p>
          <a:p>
            <a:pPr lvl="1"/>
            <a:r>
              <a:rPr lang="en-US" sz="2800" dirty="0" smtClean="0">
                <a:ea typeface="ＭＳ Ｐゴシック" pitchFamily="34" charset="-128"/>
              </a:rPr>
              <a:t>A mix of rich pattern matching such as SPARQL and rules, with First Order semantics </a:t>
            </a:r>
          </a:p>
          <a:p>
            <a:endParaRPr lang="en-US" dirty="0" smtClean="0">
              <a:ea typeface="ＭＳ Ｐゴシック" pitchFamily="34" charset="-128"/>
            </a:endParaRPr>
          </a:p>
          <a:p>
            <a:endParaRPr lang="en-US" dirty="0" smtClean="0">
              <a:ea typeface="ＭＳ Ｐゴシック" pitchFamily="34" charset="-128"/>
            </a:endParaRPr>
          </a:p>
          <a:p>
            <a:pPr>
              <a:buFont typeface="Arial" pitchFamily="34" charset="0"/>
              <a:buNone/>
            </a:pPr>
            <a:endParaRPr lang="en-US" dirty="0" smtClean="0">
              <a:ea typeface="ＭＳ Ｐゴシック" pitchFamily="34" charset="-128"/>
            </a:endParaRPr>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33</a:t>
            </a:fld>
            <a:endParaRPr lang="en-US"/>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26846349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Depending on the kindness of strangers</a:t>
            </a:r>
            <a:endParaRPr lang="en-US" dirty="0"/>
          </a:p>
        </p:txBody>
      </p:sp>
      <p:sp>
        <p:nvSpPr>
          <p:cNvPr id="3" name="Date Placeholder 2"/>
          <p:cNvSpPr>
            <a:spLocks noGrp="1"/>
          </p:cNvSpPr>
          <p:nvPr>
            <p:ph type="dt" sz="half" idx="10"/>
          </p:nvPr>
        </p:nvSpPr>
        <p:spPr/>
        <p:txBody>
          <a:bodyPr/>
          <a:lstStyle/>
          <a:p>
            <a:r>
              <a:rPr lang="en-US" smtClean="0"/>
              <a:t>8/6/11</a:t>
            </a:r>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E924555-EAFD-4B2F-96F4-A60706EF2138}" type="slidenum">
              <a:rPr lang="en-US" smtClean="0"/>
              <a:pPr/>
              <a:t>34</a:t>
            </a:fld>
            <a:endParaRPr lang="en-US" dirty="0"/>
          </a:p>
        </p:txBody>
      </p:sp>
      <p:sp>
        <p:nvSpPr>
          <p:cNvPr id="6" name="Content Placeholder 5"/>
          <p:cNvSpPr>
            <a:spLocks noGrp="1"/>
          </p:cNvSpPr>
          <p:nvPr>
            <p:ph sz="quarter" idx="1"/>
          </p:nvPr>
        </p:nvSpPr>
        <p:spPr>
          <a:xfrm>
            <a:off x="304800" y="1371600"/>
            <a:ext cx="8534400" cy="4797552"/>
          </a:xfrm>
        </p:spPr>
        <p:txBody>
          <a:bodyPr>
            <a:normAutofit/>
          </a:bodyPr>
          <a:lstStyle/>
          <a:p>
            <a:r>
              <a:rPr lang="en-US" dirty="0" smtClean="0"/>
              <a:t>People are cooperative and ask one another for information</a:t>
            </a:r>
          </a:p>
          <a:p>
            <a:pPr lvl="1"/>
            <a:r>
              <a:rPr lang="en-US" dirty="0" smtClean="0"/>
              <a:t>Stanger on the street: </a:t>
            </a:r>
            <a:r>
              <a:rPr lang="en-US" i="1" dirty="0" smtClean="0"/>
              <a:t>Does this bus go to the aquarium?</a:t>
            </a:r>
          </a:p>
          <a:p>
            <a:pPr lvl="1"/>
            <a:r>
              <a:rPr lang="en-US" dirty="0" smtClean="0"/>
              <a:t>Random classmate: </a:t>
            </a:r>
            <a:r>
              <a:rPr lang="en-US" i="1" dirty="0" smtClean="0"/>
              <a:t>When is HW6 due?</a:t>
            </a:r>
          </a:p>
          <a:p>
            <a:r>
              <a:rPr lang="en-US" dirty="0" smtClean="0"/>
              <a:t>Devices can use ad hoc networks (e.g., Bluetooth) to query nearby devices for desired information</a:t>
            </a:r>
          </a:p>
          <a:p>
            <a:r>
              <a:rPr lang="en-US" dirty="0" smtClean="0"/>
              <a:t>Each device has an info. sharing policy for what triples can be used to answer the query based on context and requester’s information</a:t>
            </a:r>
          </a:p>
          <a:p>
            <a:r>
              <a:rPr lang="en-US" dirty="0" err="1" smtClean="0">
                <a:solidFill>
                  <a:schemeClr val="tx1">
                    <a:lumMod val="65000"/>
                    <a:lumOff val="35000"/>
                  </a:schemeClr>
                </a:solidFill>
                <a:latin typeface="Wingdings"/>
                <a:ea typeface="Wingdings"/>
                <a:cs typeface="Wingdings"/>
              </a:rPr>
              <a:t></a:t>
            </a:r>
            <a:r>
              <a:rPr lang="en-US" dirty="0" smtClean="0"/>
              <a:t> Mobile Ad Hoc Knowledge Network</a:t>
            </a:r>
          </a:p>
          <a:p>
            <a:pPr lvl="1"/>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sz="quarter" idx="1"/>
          </p:nvPr>
        </p:nvSpPr>
        <p:spPr>
          <a:xfrm>
            <a:off x="1447800" y="1905000"/>
            <a:ext cx="6248400" cy="4267200"/>
          </a:xfrm>
        </p:spPr>
        <p:txBody>
          <a:bodyPr>
            <a:normAutofit/>
          </a:bodyPr>
          <a:lstStyle/>
          <a:p>
            <a:r>
              <a:rPr lang="en-US" sz="3000" dirty="0" smtClean="0"/>
              <a:t>Background, motivation </a:t>
            </a:r>
            <a:r>
              <a:rPr lang="en-US" sz="3000" dirty="0"/>
              <a:t>and</a:t>
            </a:r>
            <a:r>
              <a:rPr lang="en-US" sz="3000" dirty="0" smtClean="0"/>
              <a:t> goals</a:t>
            </a:r>
            <a:endParaRPr lang="en-US" sz="3000" dirty="0"/>
          </a:p>
          <a:p>
            <a:r>
              <a:rPr lang="en-US" sz="3000" dirty="0"/>
              <a:t>General</a:t>
            </a:r>
            <a:r>
              <a:rPr lang="en-US" sz="3000" dirty="0" smtClean="0"/>
              <a:t> </a:t>
            </a:r>
            <a:r>
              <a:rPr lang="en-US" sz="3000" dirty="0"/>
              <a:t>i</a:t>
            </a:r>
            <a:r>
              <a:rPr lang="en-US" sz="3000" dirty="0" smtClean="0"/>
              <a:t>nteraction architecture</a:t>
            </a:r>
            <a:endParaRPr lang="en-US" sz="3000" dirty="0"/>
          </a:p>
          <a:p>
            <a:r>
              <a:rPr lang="en-US" sz="3000" dirty="0" smtClean="0"/>
              <a:t>Semantic </a:t>
            </a:r>
            <a:r>
              <a:rPr lang="en-US" sz="3000" dirty="0"/>
              <a:t>context modeling</a:t>
            </a:r>
          </a:p>
          <a:p>
            <a:r>
              <a:rPr lang="en-US" sz="3000" dirty="0"/>
              <a:t>Privacy preservation</a:t>
            </a:r>
          </a:p>
          <a:p>
            <a:r>
              <a:rPr lang="en-US" sz="3000" dirty="0" smtClean="0"/>
              <a:t>Context </a:t>
            </a:r>
            <a:r>
              <a:rPr lang="en-US" sz="3000" dirty="0"/>
              <a:t>/ situation </a:t>
            </a:r>
            <a:r>
              <a:rPr lang="en-US" sz="3000" dirty="0" smtClean="0"/>
              <a:t>recognition</a:t>
            </a:r>
          </a:p>
          <a:p>
            <a:r>
              <a:rPr lang="en-US" sz="3000" dirty="0" smtClean="0"/>
              <a:t>Ongoing </a:t>
            </a:r>
            <a:r>
              <a:rPr lang="en-US" sz="3000" dirty="0"/>
              <a:t>and</a:t>
            </a:r>
            <a:r>
              <a:rPr lang="en-US" sz="3000" dirty="0" smtClean="0"/>
              <a:t> </a:t>
            </a:r>
            <a:r>
              <a:rPr lang="en-US" sz="3000" dirty="0"/>
              <a:t>f</a:t>
            </a:r>
            <a:r>
              <a:rPr lang="en-US" sz="3000" dirty="0" smtClean="0"/>
              <a:t>uture work</a:t>
            </a:r>
          </a:p>
          <a:p>
            <a:r>
              <a:rPr lang="en-US" sz="3000" b="1" dirty="0" smtClean="0"/>
              <a:t>Conclusion</a:t>
            </a:r>
          </a:p>
          <a:p>
            <a:endParaRPr lang="en-US" sz="3000" dirty="0"/>
          </a:p>
        </p:txBody>
      </p:sp>
      <p:sp>
        <p:nvSpPr>
          <p:cNvPr id="4" name="Date Placeholder 3"/>
          <p:cNvSpPr>
            <a:spLocks noGrp="1"/>
          </p:cNvSpPr>
          <p:nvPr>
            <p:ph type="dt" sz="half" idx="10"/>
          </p:nvPr>
        </p:nvSpPr>
        <p:spPr/>
        <p:txBody>
          <a:bodyPr/>
          <a:lstStyle/>
          <a:p>
            <a:r>
              <a:rPr lang="en-US" smtClean="0"/>
              <a:t>8/6/11</a:t>
            </a:r>
            <a:endParaRPr lang="en-US"/>
          </a:p>
        </p:txBody>
      </p:sp>
      <p:sp>
        <p:nvSpPr>
          <p:cNvPr id="5" name="Slide Number Placeholder 4"/>
          <p:cNvSpPr>
            <a:spLocks noGrp="1"/>
          </p:cNvSpPr>
          <p:nvPr>
            <p:ph type="sldNum" sz="quarter" idx="12"/>
          </p:nvPr>
        </p:nvSpPr>
        <p:spPr/>
        <p:txBody>
          <a:bodyPr/>
          <a:lstStyle/>
          <a:p>
            <a:fld id="{BE924555-EAFD-4B2F-96F4-A60706EF2138}" type="slidenum">
              <a:rPr lang="en-US" smtClean="0"/>
              <a:pPr/>
              <a:t>35</a:t>
            </a:fld>
            <a:endParaRPr lang="en-US"/>
          </a:p>
        </p:txBody>
      </p:sp>
      <p:sp>
        <p:nvSpPr>
          <p:cNvPr id="6" name="Footer Placeholder 5"/>
          <p:cNvSpPr>
            <a:spLocks noGrp="1"/>
          </p:cNvSpPr>
          <p:nvPr>
            <p:ph type="ftr" sz="quarter" idx="11"/>
          </p:nvPr>
        </p:nvSpPr>
        <p:spPr/>
        <p:txBody>
          <a:bodyPr/>
          <a:lstStyle/>
          <a:p>
            <a:endParaRPr lang="en-US" dirty="0"/>
          </a:p>
        </p:txBody>
      </p:sp>
      <p:pic>
        <p:nvPicPr>
          <p:cNvPr id="7" name="Picture 6" descr="lloyd.png"/>
          <p:cNvPicPr>
            <a:picLocks noChangeAspect="1"/>
          </p:cNvPicPr>
          <p:nvPr/>
        </p:nvPicPr>
        <p:blipFill>
          <a:blip r:embed="rId3"/>
          <a:stretch>
            <a:fillRect/>
          </a:stretch>
        </p:blipFill>
        <p:spPr>
          <a:xfrm>
            <a:off x="8077200" y="63500"/>
            <a:ext cx="774700" cy="1231900"/>
          </a:xfrm>
          <a:prstGeom prst="rect">
            <a:avLst/>
          </a:prstGeom>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Date Placeholder 2"/>
          <p:cNvSpPr>
            <a:spLocks noGrp="1"/>
          </p:cNvSpPr>
          <p:nvPr>
            <p:ph type="dt" sz="half" idx="10"/>
          </p:nvPr>
        </p:nvSpPr>
        <p:spPr/>
        <p:txBody>
          <a:bodyPr/>
          <a:lstStyle/>
          <a:p>
            <a:r>
              <a:rPr lang="en-US" smtClean="0"/>
              <a:t>8/6/11</a:t>
            </a:r>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E924555-EAFD-4B2F-96F4-A60706EF2138}" type="slidenum">
              <a:rPr lang="en-US" smtClean="0"/>
              <a:pPr/>
              <a:t>36</a:t>
            </a:fld>
            <a:endParaRPr lang="en-US" dirty="0"/>
          </a:p>
        </p:txBody>
      </p:sp>
      <p:sp>
        <p:nvSpPr>
          <p:cNvPr id="6" name="Content Placeholder 5"/>
          <p:cNvSpPr>
            <a:spLocks noGrp="1"/>
          </p:cNvSpPr>
          <p:nvPr>
            <p:ph sz="quarter" idx="1"/>
          </p:nvPr>
        </p:nvSpPr>
        <p:spPr/>
        <p:txBody>
          <a:bodyPr/>
          <a:lstStyle/>
          <a:p>
            <a:r>
              <a:rPr lang="en-US" dirty="0" smtClean="0"/>
              <a:t>We established our baseline system for simple activity recognition in a university environment</a:t>
            </a:r>
          </a:p>
          <a:p>
            <a:r>
              <a:rPr lang="en-US" dirty="0" smtClean="0"/>
              <a:t>Our description logic representation enables </a:t>
            </a:r>
          </a:p>
          <a:p>
            <a:pPr lvl="1"/>
            <a:r>
              <a:rPr lang="en-US" dirty="0" smtClean="0"/>
              <a:t>Inferences and rules</a:t>
            </a:r>
          </a:p>
          <a:p>
            <a:pPr lvl="1"/>
            <a:r>
              <a:rPr lang="en-US" dirty="0" smtClean="0"/>
              <a:t>An expressive query language (SPARQL)</a:t>
            </a:r>
          </a:p>
          <a:p>
            <a:pPr lvl="1"/>
            <a:r>
              <a:rPr lang="en-US" dirty="0" smtClean="0"/>
              <a:t>More expressive policy languages for information sharing and privacy</a:t>
            </a:r>
          </a:p>
          <a:p>
            <a:pPr lvl="1"/>
            <a:r>
              <a:rPr lang="en-US" dirty="0" smtClean="0"/>
              <a:t>A natural way to give less general responses to queries</a:t>
            </a:r>
          </a:p>
          <a:p>
            <a:pPr lvl="1">
              <a:buNone/>
            </a:pPr>
            <a:endParaRPr lang="en-US" dirty="0" smtClean="0"/>
          </a:p>
          <a:p>
            <a:pPr>
              <a:buNone/>
            </a:pPr>
            <a:endParaRPr lang="en-US" dirty="0" smtClean="0"/>
          </a:p>
          <a:p>
            <a:endParaRPr lang="en-US" dirty="0"/>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CompBckgrndPres">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74DA7E88-9BD7-4B4D-BD17-5C3458D47AD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Adjacency</Template>
  <TotalTime>0</TotalTime>
  <Words>3557</Words>
  <Application>Microsoft Macintosh PowerPoint</Application>
  <PresentationFormat>On-screen Show (4:3)</PresentationFormat>
  <Paragraphs>959</Paragraphs>
  <Slides>36</Slides>
  <Notes>29</Notes>
  <HiddenSlides>6</HiddenSlides>
  <MMClips>0</MMClips>
  <ScaleCrop>false</ScaleCrop>
  <HeadingPairs>
    <vt:vector size="4" baseType="variant">
      <vt:variant>
        <vt:lpstr>Design Template</vt:lpstr>
      </vt:variant>
      <vt:variant>
        <vt:i4>1</vt:i4>
      </vt:variant>
      <vt:variant>
        <vt:lpstr>Slide Titles</vt:lpstr>
      </vt:variant>
      <vt:variant>
        <vt:i4>36</vt:i4>
      </vt:variant>
    </vt:vector>
  </HeadingPairs>
  <TitlesOfParts>
    <vt:vector size="37" baseType="lpstr">
      <vt:lpstr>CompBckgrndPres</vt:lpstr>
      <vt:lpstr>Mobile, Collaborative and Context-Aware Systems</vt:lpstr>
      <vt:lpstr>Agenda</vt:lpstr>
      <vt:lpstr>Platys Project</vt:lpstr>
      <vt:lpstr>I am …</vt:lpstr>
      <vt:lpstr>Sharing place information</vt:lpstr>
      <vt:lpstr>Goals</vt:lpstr>
      <vt:lpstr>Agenda</vt:lpstr>
      <vt:lpstr>General Interaction Architecture</vt:lpstr>
      <vt:lpstr>Current Work</vt:lpstr>
      <vt:lpstr>Agenda</vt:lpstr>
      <vt:lpstr>The Place ontology: semantic model of a person’s context</vt:lpstr>
      <vt:lpstr>Context KB on the devices</vt:lpstr>
      <vt:lpstr>Agenda</vt:lpstr>
      <vt:lpstr>Privacy Preservation</vt:lpstr>
      <vt:lpstr>Privacy Policies</vt:lpstr>
      <vt:lpstr>Location Generalization</vt:lpstr>
      <vt:lpstr>Location Generalization</vt:lpstr>
      <vt:lpstr>Activity Generalization</vt:lpstr>
      <vt:lpstr>Activity Generalization</vt:lpstr>
      <vt:lpstr>Agenda</vt:lpstr>
      <vt:lpstr>Context / situation recognition</vt:lpstr>
      <vt:lpstr>Context / situation recognition (process overview)</vt:lpstr>
      <vt:lpstr>Evaluation Experiments</vt:lpstr>
      <vt:lpstr>Results – Comparing classifiers</vt:lpstr>
      <vt:lpstr>Results – Generalizing activities</vt:lpstr>
      <vt:lpstr>Results – Testing across users</vt:lpstr>
      <vt:lpstr>Results – Time and Location</vt:lpstr>
      <vt:lpstr>Results – Decision tree output model</vt:lpstr>
      <vt:lpstr>Agenda</vt:lpstr>
      <vt:lpstr>Ongoing Work</vt:lpstr>
      <vt:lpstr>HMM data for a user</vt:lpstr>
      <vt:lpstr>HMM representation</vt:lpstr>
      <vt:lpstr>Future Work</vt:lpstr>
      <vt:lpstr>Depending on the kindness of strangers</vt:lpstr>
      <vt:lpstr>Agenda</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2011-08-12T14:43:52Z</dcterms:created>
  <dcterms:modified xsi:type="dcterms:W3CDTF">2011-08-12T14:44:14Z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TC102202119990</vt:lpwstr>
  </property>
</Properties>
</file>