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43"/>
  </p:notesMasterIdLst>
  <p:sldIdLst>
    <p:sldId id="256" r:id="rId2"/>
    <p:sldId id="263" r:id="rId3"/>
    <p:sldId id="257" r:id="rId4"/>
    <p:sldId id="259" r:id="rId5"/>
    <p:sldId id="260" r:id="rId6"/>
    <p:sldId id="261" r:id="rId7"/>
    <p:sldId id="292" r:id="rId8"/>
    <p:sldId id="296" r:id="rId9"/>
    <p:sldId id="268" r:id="rId10"/>
    <p:sldId id="269" r:id="rId11"/>
    <p:sldId id="301" r:id="rId12"/>
    <p:sldId id="302" r:id="rId13"/>
    <p:sldId id="303" r:id="rId14"/>
    <p:sldId id="267" r:id="rId15"/>
    <p:sldId id="270" r:id="rId16"/>
    <p:sldId id="271" r:id="rId17"/>
    <p:sldId id="272" r:id="rId18"/>
    <p:sldId id="273" r:id="rId19"/>
    <p:sldId id="274" r:id="rId20"/>
    <p:sldId id="306" r:id="rId21"/>
    <p:sldId id="300" r:id="rId22"/>
    <p:sldId id="293" r:id="rId23"/>
    <p:sldId id="280" r:id="rId24"/>
    <p:sldId id="279" r:id="rId25"/>
    <p:sldId id="278" r:id="rId26"/>
    <p:sldId id="294" r:id="rId27"/>
    <p:sldId id="282" r:id="rId28"/>
    <p:sldId id="283" r:id="rId29"/>
    <p:sldId id="284" r:id="rId30"/>
    <p:sldId id="285" r:id="rId31"/>
    <p:sldId id="286" r:id="rId32"/>
    <p:sldId id="287" r:id="rId33"/>
    <p:sldId id="291" r:id="rId34"/>
    <p:sldId id="288" r:id="rId35"/>
    <p:sldId id="289" r:id="rId36"/>
    <p:sldId id="290" r:id="rId37"/>
    <p:sldId id="266" r:id="rId38"/>
    <p:sldId id="265" r:id="rId39"/>
    <p:sldId id="298" r:id="rId40"/>
    <p:sldId id="299" r:id="rId41"/>
    <p:sldId id="258" r:id="rId4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88000" autoAdjust="0"/>
  </p:normalViewPr>
  <p:slideViewPr>
    <p:cSldViewPr>
      <p:cViewPr varScale="1">
        <p:scale>
          <a:sx n="69" d="100"/>
          <a:sy n="69" d="100"/>
        </p:scale>
        <p:origin x="-114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7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nandk1\Documents\Ebiquity\topic_models\thesis\topic%20model%20result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nandk1\Documents\Ebiquity\topic_models\thesis\topic%20model%20result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nandk1\Documents\Ebiquity\topic_models\thesis\topic%20model%20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Sheet3!$B$2</c:f>
              <c:strCache>
                <c:ptCount val="1"/>
                <c:pt idx="0">
                  <c:v>Case 1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Sheet3!$B$3:$B$10</c:f>
              <c:numCache>
                <c:formatCode>General</c:formatCode>
                <c:ptCount val="8"/>
                <c:pt idx="0">
                  <c:v>0.36000000000000021</c:v>
                </c:pt>
                <c:pt idx="1">
                  <c:v>0.37800000000000022</c:v>
                </c:pt>
                <c:pt idx="2">
                  <c:v>0.38900000000000023</c:v>
                </c:pt>
                <c:pt idx="3">
                  <c:v>0.34400000000000036</c:v>
                </c:pt>
                <c:pt idx="4">
                  <c:v>0.37400000000000022</c:v>
                </c:pt>
                <c:pt idx="5">
                  <c:v>0.26700000000000002</c:v>
                </c:pt>
                <c:pt idx="6">
                  <c:v>0.23</c:v>
                </c:pt>
                <c:pt idx="7">
                  <c:v>0.32600000000000023</c:v>
                </c:pt>
              </c:numCache>
            </c:numRef>
          </c:val>
        </c:ser>
        <c:ser>
          <c:idx val="1"/>
          <c:order val="1"/>
          <c:tx>
            <c:strRef>
              <c:f>Sheet3!$C$2</c:f>
              <c:strCache>
                <c:ptCount val="1"/>
                <c:pt idx="0">
                  <c:v>Case 2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Sheet3!$C$3:$C$10</c:f>
              <c:numCache>
                <c:formatCode>General</c:formatCode>
                <c:ptCount val="8"/>
                <c:pt idx="0">
                  <c:v>0.37800000000000022</c:v>
                </c:pt>
                <c:pt idx="1">
                  <c:v>0.4</c:v>
                </c:pt>
                <c:pt idx="2">
                  <c:v>0.42500000000000027</c:v>
                </c:pt>
                <c:pt idx="3">
                  <c:v>0.3550000000000002</c:v>
                </c:pt>
                <c:pt idx="4">
                  <c:v>0.38200000000000023</c:v>
                </c:pt>
                <c:pt idx="5">
                  <c:v>0.32700000000000023</c:v>
                </c:pt>
                <c:pt idx="6">
                  <c:v>0.27600000000000002</c:v>
                </c:pt>
                <c:pt idx="7">
                  <c:v>0.34400000000000036</c:v>
                </c:pt>
              </c:numCache>
            </c:numRef>
          </c:val>
        </c:ser>
        <c:ser>
          <c:idx val="2"/>
          <c:order val="2"/>
          <c:tx>
            <c:strRef>
              <c:f>Sheet3!$D$2</c:f>
              <c:strCache>
                <c:ptCount val="1"/>
                <c:pt idx="0">
                  <c:v>Case 3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Sheet3!$D$3:$D$10</c:f>
              <c:numCache>
                <c:formatCode>General</c:formatCode>
                <c:ptCount val="8"/>
                <c:pt idx="0">
                  <c:v>0.38100000000000023</c:v>
                </c:pt>
                <c:pt idx="1">
                  <c:v>0.40200000000000002</c:v>
                </c:pt>
                <c:pt idx="2">
                  <c:v>0.42800000000000027</c:v>
                </c:pt>
                <c:pt idx="3">
                  <c:v>0.36200000000000027</c:v>
                </c:pt>
                <c:pt idx="4">
                  <c:v>0.38500000000000023</c:v>
                </c:pt>
                <c:pt idx="5">
                  <c:v>0.33000000000000035</c:v>
                </c:pt>
                <c:pt idx="6">
                  <c:v>0.28000000000000008</c:v>
                </c:pt>
                <c:pt idx="7">
                  <c:v>0.34300000000000042</c:v>
                </c:pt>
              </c:numCache>
            </c:numRef>
          </c:val>
        </c:ser>
        <c:ser>
          <c:idx val="3"/>
          <c:order val="3"/>
          <c:tx>
            <c:strRef>
              <c:f>Sheet3!$E$2</c:f>
              <c:strCache>
                <c:ptCount val="1"/>
                <c:pt idx="0">
                  <c:v> Case 4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Sheet3!$E$3:$E$10</c:f>
              <c:numCache>
                <c:formatCode>General</c:formatCode>
                <c:ptCount val="8"/>
                <c:pt idx="0">
                  <c:v>0.38700000000000023</c:v>
                </c:pt>
                <c:pt idx="1">
                  <c:v>0.4090000000000002</c:v>
                </c:pt>
                <c:pt idx="2">
                  <c:v>0.43100000000000027</c:v>
                </c:pt>
                <c:pt idx="3">
                  <c:v>0.36600000000000027</c:v>
                </c:pt>
                <c:pt idx="4">
                  <c:v>0.39100000000000035</c:v>
                </c:pt>
                <c:pt idx="5">
                  <c:v>0.32900000000000035</c:v>
                </c:pt>
                <c:pt idx="6">
                  <c:v>0.2850000000000002</c:v>
                </c:pt>
                <c:pt idx="7">
                  <c:v>0.3500000000000002</c:v>
                </c:pt>
              </c:numCache>
            </c:numRef>
          </c:val>
        </c:ser>
        <c:ser>
          <c:idx val="4"/>
          <c:order val="4"/>
          <c:tx>
            <c:strRef>
              <c:f>Sheet3!$F$2</c:f>
              <c:strCache>
                <c:ptCount val="1"/>
                <c:pt idx="0">
                  <c:v>Case 5</c:v>
                </c:pt>
              </c:strCache>
            </c:strRef>
          </c:tx>
          <c:spPr>
            <a:solidFill>
              <a:schemeClr val="tx1"/>
            </a:solidFill>
          </c:spPr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Sheet3!$F$3:$F$10</c:f>
              <c:numCache>
                <c:formatCode>General</c:formatCode>
                <c:ptCount val="8"/>
                <c:pt idx="0">
                  <c:v>0.38800000000000023</c:v>
                </c:pt>
                <c:pt idx="1">
                  <c:v>0.4150000000000002</c:v>
                </c:pt>
                <c:pt idx="2">
                  <c:v>0.44300000000000023</c:v>
                </c:pt>
                <c:pt idx="3">
                  <c:v>0.37700000000000022</c:v>
                </c:pt>
                <c:pt idx="4">
                  <c:v>0.40100000000000002</c:v>
                </c:pt>
                <c:pt idx="5">
                  <c:v>0.33400000000000035</c:v>
                </c:pt>
                <c:pt idx="6">
                  <c:v>0.2900000000000002</c:v>
                </c:pt>
                <c:pt idx="7">
                  <c:v>0.35700000000000021</c:v>
                </c:pt>
              </c:numCache>
            </c:numRef>
          </c:val>
        </c:ser>
        <c:ser>
          <c:idx val="5"/>
          <c:order val="5"/>
          <c:tx>
            <c:strRef>
              <c:f>Sheet3!$G$2</c:f>
              <c:strCache>
                <c:ptCount val="1"/>
                <c:pt idx="0">
                  <c:v>Case 6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Sheet3!$G$3:$G$10</c:f>
              <c:numCache>
                <c:formatCode>General</c:formatCode>
                <c:ptCount val="8"/>
                <c:pt idx="0">
                  <c:v>0.38600000000000023</c:v>
                </c:pt>
                <c:pt idx="1">
                  <c:v>0.4100000000000002</c:v>
                </c:pt>
                <c:pt idx="2">
                  <c:v>0.44100000000000023</c:v>
                </c:pt>
                <c:pt idx="3">
                  <c:v>0.37300000000000022</c:v>
                </c:pt>
                <c:pt idx="4">
                  <c:v>0.39300000000000035</c:v>
                </c:pt>
                <c:pt idx="5">
                  <c:v>0.33300000000000035</c:v>
                </c:pt>
                <c:pt idx="6">
                  <c:v>0.2880000000000002</c:v>
                </c:pt>
                <c:pt idx="7">
                  <c:v>0.3540000000000002</c:v>
                </c:pt>
              </c:numCache>
            </c:numRef>
          </c:val>
        </c:ser>
        <c:ser>
          <c:idx val="6"/>
          <c:order val="6"/>
          <c:tx>
            <c:strRef>
              <c:f>Sheet3!$H$2</c:f>
              <c:strCache>
                <c:ptCount val="1"/>
                <c:pt idx="0">
                  <c:v>Case 7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Sheet3!$H$3:$H$10</c:f>
              <c:numCache>
                <c:formatCode>General</c:formatCode>
                <c:ptCount val="8"/>
                <c:pt idx="0">
                  <c:v>0.38700000000000023</c:v>
                </c:pt>
                <c:pt idx="1">
                  <c:v>0.4120000000000002</c:v>
                </c:pt>
                <c:pt idx="2">
                  <c:v>0.44000000000000022</c:v>
                </c:pt>
                <c:pt idx="3">
                  <c:v>0.36800000000000027</c:v>
                </c:pt>
                <c:pt idx="4">
                  <c:v>0.39100000000000035</c:v>
                </c:pt>
                <c:pt idx="5">
                  <c:v>0.33100000000000035</c:v>
                </c:pt>
                <c:pt idx="6">
                  <c:v>0.2880000000000002</c:v>
                </c:pt>
                <c:pt idx="7">
                  <c:v>0.3550000000000002</c:v>
                </c:pt>
              </c:numCache>
            </c:numRef>
          </c:val>
        </c:ser>
        <c:ser>
          <c:idx val="7"/>
          <c:order val="7"/>
          <c:tx>
            <c:strRef>
              <c:f>Sheet3!$I$2</c:f>
              <c:strCache>
                <c:ptCount val="1"/>
                <c:pt idx="0">
                  <c:v>Case 8</c:v>
                </c:pt>
              </c:strCache>
            </c:strRef>
          </c:tx>
          <c:cat>
            <c:strRef>
              <c:f>Sheet3!$A$3:$A$10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Sheet3!$I$3:$I$10</c:f>
              <c:numCache>
                <c:formatCode>General</c:formatCode>
                <c:ptCount val="8"/>
                <c:pt idx="0">
                  <c:v>0.38800000000000023</c:v>
                </c:pt>
                <c:pt idx="1">
                  <c:v>0.4110000000000002</c:v>
                </c:pt>
                <c:pt idx="2">
                  <c:v>0.43900000000000022</c:v>
                </c:pt>
                <c:pt idx="3">
                  <c:v>0.36800000000000027</c:v>
                </c:pt>
                <c:pt idx="4">
                  <c:v>0.39400000000000035</c:v>
                </c:pt>
                <c:pt idx="5">
                  <c:v>0.33300000000000035</c:v>
                </c:pt>
                <c:pt idx="6">
                  <c:v>0.2870000000000002</c:v>
                </c:pt>
                <c:pt idx="7">
                  <c:v>0.35600000000000021</c:v>
                </c:pt>
              </c:numCache>
            </c:numRef>
          </c:val>
        </c:ser>
        <c:gapWidth val="300"/>
        <c:axId val="53170944"/>
        <c:axId val="53172864"/>
      </c:barChart>
      <c:catAx>
        <c:axId val="5317094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/>
                  <a:t>Event Name</a:t>
                </a:r>
              </a:p>
            </c:rich>
          </c:tx>
          <c:layout/>
        </c:title>
        <c:majorTickMark val="none"/>
        <c:tickLblPos val="nextTo"/>
        <c:crossAx val="53172864"/>
        <c:crosses val="autoZero"/>
        <c:auto val="1"/>
        <c:lblAlgn val="ctr"/>
        <c:lblOffset val="100"/>
      </c:catAx>
      <c:valAx>
        <c:axId val="53172864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/>
                  <a:t>Jaccard</a:t>
                </a:r>
                <a:r>
                  <a:rPr lang="en-US" sz="1400" baseline="0"/>
                  <a:t> Coefficient</a:t>
                </a:r>
              </a:p>
            </c:rich>
          </c:tx>
          <c:layout/>
        </c:title>
        <c:numFmt formatCode="General" sourceLinked="1"/>
        <c:tickLblPos val="nextTo"/>
        <c:crossAx val="53170944"/>
        <c:crosses val="autoZero"/>
        <c:crossBetween val="between"/>
        <c:majorUnit val="5.0000000000000037E-2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Sheet5!$B$3</c:f>
              <c:strCache>
                <c:ptCount val="1"/>
                <c:pt idx="0">
                  <c:v>T_200</c:v>
                </c:pt>
              </c:strCache>
            </c:strRef>
          </c:tx>
          <c:cat>
            <c:strRef>
              <c:f>Sheet5!$A$4:$A$11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Sheet5!$B$4:$B$11</c:f>
              <c:numCache>
                <c:formatCode>General</c:formatCode>
                <c:ptCount val="8"/>
                <c:pt idx="0">
                  <c:v>0.38100000000000112</c:v>
                </c:pt>
                <c:pt idx="1">
                  <c:v>0.40200000000000002</c:v>
                </c:pt>
                <c:pt idx="2">
                  <c:v>0.42800000000000032</c:v>
                </c:pt>
                <c:pt idx="3">
                  <c:v>0.372000000000001</c:v>
                </c:pt>
                <c:pt idx="4">
                  <c:v>0.38500000000000112</c:v>
                </c:pt>
                <c:pt idx="5">
                  <c:v>0.33000000000000135</c:v>
                </c:pt>
                <c:pt idx="6">
                  <c:v>0.29800000000000032</c:v>
                </c:pt>
                <c:pt idx="7">
                  <c:v>0.34300000000000008</c:v>
                </c:pt>
              </c:numCache>
            </c:numRef>
          </c:val>
        </c:ser>
        <c:ser>
          <c:idx val="1"/>
          <c:order val="1"/>
          <c:tx>
            <c:strRef>
              <c:f>Sheet5!$C$3</c:f>
              <c:strCache>
                <c:ptCount val="1"/>
                <c:pt idx="0">
                  <c:v>T_300</c:v>
                </c:pt>
              </c:strCache>
            </c:strRef>
          </c:tx>
          <c:cat>
            <c:strRef>
              <c:f>Sheet5!$A$4:$A$11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Sheet5!$C$4:$C$11</c:f>
              <c:numCache>
                <c:formatCode>General</c:formatCode>
                <c:ptCount val="8"/>
                <c:pt idx="0">
                  <c:v>0.39100000000000118</c:v>
                </c:pt>
                <c:pt idx="1">
                  <c:v>0.41900000000000032</c:v>
                </c:pt>
                <c:pt idx="2">
                  <c:v>0.44700000000000001</c:v>
                </c:pt>
                <c:pt idx="3">
                  <c:v>0.38200000000000112</c:v>
                </c:pt>
                <c:pt idx="4">
                  <c:v>0.4</c:v>
                </c:pt>
                <c:pt idx="5">
                  <c:v>0.35300000000000031</c:v>
                </c:pt>
                <c:pt idx="6">
                  <c:v>0.38800000000000112</c:v>
                </c:pt>
                <c:pt idx="7">
                  <c:v>0.36900000000000038</c:v>
                </c:pt>
              </c:numCache>
            </c:numRef>
          </c:val>
        </c:ser>
        <c:ser>
          <c:idx val="2"/>
          <c:order val="2"/>
          <c:tx>
            <c:strRef>
              <c:f>Sheet5!$D$3</c:f>
              <c:strCache>
                <c:ptCount val="1"/>
                <c:pt idx="0">
                  <c:v>T_400</c:v>
                </c:pt>
              </c:strCache>
            </c:strRef>
          </c:tx>
          <c:cat>
            <c:strRef>
              <c:f>Sheet5!$A$4:$A$11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Sheet5!$D$4:$D$11</c:f>
              <c:numCache>
                <c:formatCode>General</c:formatCode>
                <c:ptCount val="8"/>
                <c:pt idx="0">
                  <c:v>0.38500000000000112</c:v>
                </c:pt>
                <c:pt idx="1">
                  <c:v>0.40900000000000031</c:v>
                </c:pt>
                <c:pt idx="2">
                  <c:v>0.435000000000001</c:v>
                </c:pt>
                <c:pt idx="3">
                  <c:v>0.38000000000000111</c:v>
                </c:pt>
                <c:pt idx="4">
                  <c:v>0.39600000000000135</c:v>
                </c:pt>
                <c:pt idx="5">
                  <c:v>0.34900000000000031</c:v>
                </c:pt>
                <c:pt idx="6">
                  <c:v>0.32400000000000112</c:v>
                </c:pt>
                <c:pt idx="7">
                  <c:v>0.35300000000000031</c:v>
                </c:pt>
              </c:numCache>
            </c:numRef>
          </c:val>
        </c:ser>
        <c:gapWidth val="300"/>
        <c:axId val="53203328"/>
        <c:axId val="53205248"/>
      </c:barChart>
      <c:catAx>
        <c:axId val="5320332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/>
                  <a:t>Event</a:t>
                </a:r>
                <a:r>
                  <a:rPr lang="en-US" sz="1400" baseline="0"/>
                  <a:t> Name</a:t>
                </a:r>
                <a:endParaRPr lang="en-US" sz="1400"/>
              </a:p>
            </c:rich>
          </c:tx>
          <c:layout/>
        </c:title>
        <c:majorTickMark val="none"/>
        <c:tickLblPos val="nextTo"/>
        <c:crossAx val="53205248"/>
        <c:crosses val="autoZero"/>
        <c:auto val="1"/>
        <c:lblAlgn val="ctr"/>
        <c:lblOffset val="100"/>
      </c:catAx>
      <c:valAx>
        <c:axId val="53205248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/>
                  <a:t>Jaccard Coefficient</a:t>
                </a:r>
              </a:p>
            </c:rich>
          </c:tx>
          <c:layout/>
        </c:title>
        <c:numFmt formatCode="General" sourceLinked="1"/>
        <c:tickLblPos val="nextTo"/>
        <c:crossAx val="532033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91734305171313069"/>
          <c:y val="0.40381415089071332"/>
          <c:w val="7.3647939277860536E-2"/>
          <c:h val="0.32003099346624286"/>
        </c:manualLayout>
      </c:layout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Sheet4!$B$100</c:f>
              <c:strCache>
                <c:ptCount val="1"/>
                <c:pt idx="0">
                  <c:v>AFP_200</c:v>
                </c:pt>
              </c:strCache>
            </c:strRef>
          </c:tx>
          <c:spPr>
            <a:solidFill>
              <a:srgbClr val="000000"/>
            </a:solidFill>
          </c:spPr>
          <c:cat>
            <c:strRef>
              <c:f>Sheet4!$A$101:$A$108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Sheet4!$B$101:$B$108</c:f>
              <c:numCache>
                <c:formatCode>General</c:formatCode>
                <c:ptCount val="8"/>
                <c:pt idx="0">
                  <c:v>0.42800000000000032</c:v>
                </c:pt>
                <c:pt idx="1">
                  <c:v>0.43000000000000027</c:v>
                </c:pt>
                <c:pt idx="2">
                  <c:v>0.47900000000000026</c:v>
                </c:pt>
                <c:pt idx="3">
                  <c:v>0.41500000000000026</c:v>
                </c:pt>
                <c:pt idx="4">
                  <c:v>0.42100000000000032</c:v>
                </c:pt>
                <c:pt idx="5">
                  <c:v>0.39500000000000041</c:v>
                </c:pt>
                <c:pt idx="6">
                  <c:v>0.40500000000000008</c:v>
                </c:pt>
                <c:pt idx="7">
                  <c:v>0.40600000000000008</c:v>
                </c:pt>
              </c:numCache>
            </c:numRef>
          </c:val>
        </c:ser>
        <c:ser>
          <c:idx val="1"/>
          <c:order val="1"/>
          <c:tx>
            <c:strRef>
              <c:f>Sheet4!$C$100</c:f>
              <c:strCache>
                <c:ptCount val="1"/>
                <c:pt idx="0">
                  <c:v>AFP_300</c:v>
                </c:pt>
              </c:strCache>
            </c:strRef>
          </c:tx>
          <c:spPr>
            <a:solidFill>
              <a:srgbClr val="FF00FF"/>
            </a:solidFill>
          </c:spPr>
          <c:cat>
            <c:strRef>
              <c:f>Sheet4!$A$101:$A$108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Sheet4!$C$101:$C$108</c:f>
              <c:numCache>
                <c:formatCode>General</c:formatCode>
                <c:ptCount val="8"/>
                <c:pt idx="0">
                  <c:v>0.505</c:v>
                </c:pt>
                <c:pt idx="1">
                  <c:v>0.48300000000000026</c:v>
                </c:pt>
                <c:pt idx="2">
                  <c:v>0.49800000000000028</c:v>
                </c:pt>
                <c:pt idx="3">
                  <c:v>0.54600000000000004</c:v>
                </c:pt>
                <c:pt idx="4">
                  <c:v>0.49000000000000027</c:v>
                </c:pt>
                <c:pt idx="5">
                  <c:v>0.52700000000000002</c:v>
                </c:pt>
                <c:pt idx="6">
                  <c:v>0.49200000000000033</c:v>
                </c:pt>
                <c:pt idx="7">
                  <c:v>0.49900000000000028</c:v>
                </c:pt>
              </c:numCache>
            </c:numRef>
          </c:val>
        </c:ser>
        <c:ser>
          <c:idx val="2"/>
          <c:order val="2"/>
          <c:tx>
            <c:strRef>
              <c:f>Sheet4!$D$100</c:f>
              <c:strCache>
                <c:ptCount val="1"/>
                <c:pt idx="0">
                  <c:v>AFP_400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cat>
            <c:strRef>
              <c:f>Sheet4!$A$101:$A$108</c:f>
              <c:strCache>
                <c:ptCount val="8"/>
                <c:pt idx="0">
                  <c:v>DC Snow</c:v>
                </c:pt>
                <c:pt idx="1">
                  <c:v>California Fire</c:v>
                </c:pt>
                <c:pt idx="2">
                  <c:v>NE tunderstorm</c:v>
                </c:pt>
                <c:pt idx="3">
                  <c:v>China mine blasts</c:v>
                </c:pt>
                <c:pt idx="4">
                  <c:v>Afghan War</c:v>
                </c:pt>
                <c:pt idx="5">
                  <c:v>Gulf Oil Spills</c:v>
                </c:pt>
                <c:pt idx="6">
                  <c:v>Gustav Hurricane</c:v>
                </c:pt>
                <c:pt idx="7">
                  <c:v>Haiti Earthquake</c:v>
                </c:pt>
              </c:strCache>
            </c:strRef>
          </c:cat>
          <c:val>
            <c:numRef>
              <c:f>Sheet4!$D$101:$D$108</c:f>
              <c:numCache>
                <c:formatCode>General</c:formatCode>
                <c:ptCount val="8"/>
                <c:pt idx="0">
                  <c:v>0.43000000000000027</c:v>
                </c:pt>
                <c:pt idx="1">
                  <c:v>0.43900000000000028</c:v>
                </c:pt>
                <c:pt idx="2">
                  <c:v>0.49100000000000033</c:v>
                </c:pt>
                <c:pt idx="3">
                  <c:v>0.43900000000000028</c:v>
                </c:pt>
                <c:pt idx="4">
                  <c:v>0.441</c:v>
                </c:pt>
                <c:pt idx="5">
                  <c:v>0.42100000000000032</c:v>
                </c:pt>
                <c:pt idx="6">
                  <c:v>0.43900000000000028</c:v>
                </c:pt>
                <c:pt idx="7">
                  <c:v>0.42900000000000033</c:v>
                </c:pt>
              </c:numCache>
            </c:numRef>
          </c:val>
        </c:ser>
        <c:gapWidth val="300"/>
        <c:axId val="52953088"/>
        <c:axId val="52955008"/>
      </c:barChart>
      <c:catAx>
        <c:axId val="5295308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 dirty="0"/>
                  <a:t>Event Name</a:t>
                </a:r>
              </a:p>
            </c:rich>
          </c:tx>
          <c:layout/>
        </c:title>
        <c:majorTickMark val="none"/>
        <c:tickLblPos val="nextTo"/>
        <c:crossAx val="52955008"/>
        <c:crosses val="autoZero"/>
        <c:auto val="1"/>
        <c:lblAlgn val="ctr"/>
        <c:lblOffset val="100"/>
      </c:catAx>
      <c:valAx>
        <c:axId val="52955008"/>
        <c:scaling>
          <c:orientation val="minMax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 dirty="0" err="1"/>
                  <a:t>Jaccard</a:t>
                </a:r>
                <a:r>
                  <a:rPr lang="en-US" sz="1400" dirty="0"/>
                  <a:t> Coefficient</a:t>
                </a:r>
              </a:p>
            </c:rich>
          </c:tx>
          <c:layout/>
        </c:title>
        <c:numFmt formatCode="General" sourceLinked="1"/>
        <c:tickLblPos val="nextTo"/>
        <c:crossAx val="5295308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3DACAB-25E6-45F3-AFB7-1575870BBEE5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11267E-275B-4B53-A72A-489464C96AA5}">
      <dgm:prSet phldrT="[Text]"/>
      <dgm:spPr/>
      <dgm:t>
        <a:bodyPr/>
        <a:lstStyle/>
        <a:p>
          <a:r>
            <a:rPr lang="en-US" b="1" dirty="0" smtClean="0"/>
            <a:t>Input</a:t>
          </a:r>
          <a:endParaRPr lang="en-US" b="1" dirty="0"/>
        </a:p>
      </dgm:t>
    </dgm:pt>
    <dgm:pt modelId="{12F9C13B-15FA-4E50-BEB8-FE96F31D998B}" type="parTrans" cxnId="{9ACDAF30-22B5-4813-83B7-C93A8A919309}">
      <dgm:prSet/>
      <dgm:spPr/>
      <dgm:t>
        <a:bodyPr/>
        <a:lstStyle/>
        <a:p>
          <a:endParaRPr lang="en-US"/>
        </a:p>
      </dgm:t>
    </dgm:pt>
    <dgm:pt modelId="{62914B3A-6051-461D-9D22-3088FFFA4D54}" type="sibTrans" cxnId="{9ACDAF30-22B5-4813-83B7-C93A8A919309}">
      <dgm:prSet/>
      <dgm:spPr/>
      <dgm:t>
        <a:bodyPr/>
        <a:lstStyle/>
        <a:p>
          <a:endParaRPr lang="en-US"/>
        </a:p>
      </dgm:t>
    </dgm:pt>
    <dgm:pt modelId="{CC3B4FD6-C5BA-4EAF-BA13-E0BF31AB6EB9}">
      <dgm:prSet phldrT="[Text]"/>
      <dgm:spPr/>
      <dgm:t>
        <a:bodyPr/>
        <a:lstStyle/>
        <a:p>
          <a:r>
            <a:rPr lang="en-US" b="1" dirty="0" smtClean="0"/>
            <a:t>Training</a:t>
          </a:r>
          <a:endParaRPr lang="en-US" b="1" dirty="0"/>
        </a:p>
      </dgm:t>
    </dgm:pt>
    <dgm:pt modelId="{E960521E-9D4C-477B-AA9C-1CD69E251B8F}" type="parTrans" cxnId="{52F895C9-D5E6-416F-921B-38E2A69210CC}">
      <dgm:prSet/>
      <dgm:spPr/>
      <dgm:t>
        <a:bodyPr/>
        <a:lstStyle/>
        <a:p>
          <a:endParaRPr lang="en-US"/>
        </a:p>
      </dgm:t>
    </dgm:pt>
    <dgm:pt modelId="{FC96904D-D7BE-419B-87FD-3070CE54B4ED}" type="sibTrans" cxnId="{52F895C9-D5E6-416F-921B-38E2A69210CC}">
      <dgm:prSet/>
      <dgm:spPr/>
      <dgm:t>
        <a:bodyPr/>
        <a:lstStyle/>
        <a:p>
          <a:endParaRPr lang="en-US"/>
        </a:p>
      </dgm:t>
    </dgm:pt>
    <dgm:pt modelId="{A2983041-1D27-4A7B-B04A-77292B7FC34A}">
      <dgm:prSet phldrT="[Text]"/>
      <dgm:spPr/>
      <dgm:t>
        <a:bodyPr/>
        <a:lstStyle/>
        <a:p>
          <a:r>
            <a:rPr lang="en-US" dirty="0" smtClean="0"/>
            <a:t>‘train-topics’ command</a:t>
          </a:r>
          <a:endParaRPr lang="en-US" dirty="0"/>
        </a:p>
      </dgm:t>
    </dgm:pt>
    <dgm:pt modelId="{4C2B761E-17DC-42A7-9E93-9E46C75A4824}" type="parTrans" cxnId="{A2C353AA-F617-4C23-9EB8-586B4751BECA}">
      <dgm:prSet/>
      <dgm:spPr/>
      <dgm:t>
        <a:bodyPr/>
        <a:lstStyle/>
        <a:p>
          <a:endParaRPr lang="en-US"/>
        </a:p>
      </dgm:t>
    </dgm:pt>
    <dgm:pt modelId="{B11819F5-CFC2-498A-A1FE-A004496F0106}" type="sibTrans" cxnId="{A2C353AA-F617-4C23-9EB8-586B4751BECA}">
      <dgm:prSet/>
      <dgm:spPr/>
      <dgm:t>
        <a:bodyPr/>
        <a:lstStyle/>
        <a:p>
          <a:endParaRPr lang="en-US"/>
        </a:p>
      </dgm:t>
    </dgm:pt>
    <dgm:pt modelId="{98870D8B-1A1C-43C7-9CFF-D4C249D4E19E}">
      <dgm:prSet phldrT="[Text]"/>
      <dgm:spPr/>
      <dgm:t>
        <a:bodyPr/>
        <a:lstStyle/>
        <a:p>
          <a:r>
            <a:rPr lang="en-US" dirty="0" smtClean="0"/>
            <a:t>200 to 400 topics for fine granularity</a:t>
          </a:r>
          <a:endParaRPr lang="en-US" dirty="0"/>
        </a:p>
      </dgm:t>
    </dgm:pt>
    <dgm:pt modelId="{A426CB5C-4E48-4610-92F9-BD05317802A5}" type="parTrans" cxnId="{645F8A56-B19A-455C-9BB0-7BF72DDF4A6A}">
      <dgm:prSet/>
      <dgm:spPr/>
      <dgm:t>
        <a:bodyPr/>
        <a:lstStyle/>
        <a:p>
          <a:endParaRPr lang="en-US"/>
        </a:p>
      </dgm:t>
    </dgm:pt>
    <dgm:pt modelId="{05839AF4-FC06-42F1-88C0-FC6AA3A393D6}" type="sibTrans" cxnId="{645F8A56-B19A-455C-9BB0-7BF72DDF4A6A}">
      <dgm:prSet/>
      <dgm:spPr/>
      <dgm:t>
        <a:bodyPr/>
        <a:lstStyle/>
        <a:p>
          <a:endParaRPr lang="en-US"/>
        </a:p>
      </dgm:t>
    </dgm:pt>
    <dgm:pt modelId="{D2B79355-9D8D-4465-A1E8-34070E737403}">
      <dgm:prSet phldrT="[Text]"/>
      <dgm:spPr/>
      <dgm:t>
        <a:bodyPr/>
        <a:lstStyle/>
        <a:p>
          <a:r>
            <a:rPr lang="en-US" b="1" dirty="0" smtClean="0"/>
            <a:t>Output</a:t>
          </a:r>
          <a:endParaRPr lang="en-US" b="1" dirty="0"/>
        </a:p>
      </dgm:t>
    </dgm:pt>
    <dgm:pt modelId="{FAAB3A26-878A-4193-9CED-7252A29C7EBC}" type="parTrans" cxnId="{75E79EB8-8A65-44CB-BAD5-5E5FD1CA3C96}">
      <dgm:prSet/>
      <dgm:spPr/>
      <dgm:t>
        <a:bodyPr/>
        <a:lstStyle/>
        <a:p>
          <a:endParaRPr lang="en-US"/>
        </a:p>
      </dgm:t>
    </dgm:pt>
    <dgm:pt modelId="{F09C9ADB-F778-4C95-AC9A-45FE934F8407}" type="sibTrans" cxnId="{75E79EB8-8A65-44CB-BAD5-5E5FD1CA3C96}">
      <dgm:prSet/>
      <dgm:spPr/>
      <dgm:t>
        <a:bodyPr/>
        <a:lstStyle/>
        <a:p>
          <a:endParaRPr lang="en-US"/>
        </a:p>
      </dgm:t>
    </dgm:pt>
    <dgm:pt modelId="{555BB108-430F-42F8-AB74-D67EA464F936}">
      <dgm:prSet phldrT="[Text]"/>
      <dgm:spPr/>
      <dgm:t>
        <a:bodyPr/>
        <a:lstStyle/>
        <a:p>
          <a:r>
            <a:rPr lang="en-US" dirty="0" smtClean="0"/>
            <a:t>Inference file</a:t>
          </a:r>
          <a:endParaRPr lang="en-US" dirty="0"/>
        </a:p>
      </dgm:t>
    </dgm:pt>
    <dgm:pt modelId="{DE92CDB1-2783-46EF-ACDE-D7BF0EDC3575}" type="parTrans" cxnId="{3FD444F8-CEC0-40B0-90F9-A8D055E9C64C}">
      <dgm:prSet/>
      <dgm:spPr/>
      <dgm:t>
        <a:bodyPr/>
        <a:lstStyle/>
        <a:p>
          <a:endParaRPr lang="en-US"/>
        </a:p>
      </dgm:t>
    </dgm:pt>
    <dgm:pt modelId="{D1FB6E83-C712-417B-9D81-8C45324206A7}" type="sibTrans" cxnId="{3FD444F8-CEC0-40B0-90F9-A8D055E9C64C}">
      <dgm:prSet/>
      <dgm:spPr/>
      <dgm:t>
        <a:bodyPr/>
        <a:lstStyle/>
        <a:p>
          <a:endParaRPr lang="en-US"/>
        </a:p>
      </dgm:t>
    </dgm:pt>
    <dgm:pt modelId="{79B4D226-4ED8-450A-98F8-1DBE9F1BF23F}">
      <dgm:prSet phldrT="[Text]"/>
      <dgm:spPr/>
      <dgm:t>
        <a:bodyPr/>
        <a:lstStyle/>
        <a:p>
          <a:r>
            <a:rPr lang="en-US" dirty="0" smtClean="0"/>
            <a:t>Top ‘k’ words associated with each topic</a:t>
          </a:r>
          <a:endParaRPr lang="en-US" dirty="0"/>
        </a:p>
      </dgm:t>
    </dgm:pt>
    <dgm:pt modelId="{8C3B64E5-C073-416A-9EE6-3217742FCD57}" type="parTrans" cxnId="{9E606974-7903-49FB-9181-754C10C6D2A5}">
      <dgm:prSet/>
      <dgm:spPr/>
      <dgm:t>
        <a:bodyPr/>
        <a:lstStyle/>
        <a:p>
          <a:endParaRPr lang="en-US"/>
        </a:p>
      </dgm:t>
    </dgm:pt>
    <dgm:pt modelId="{1387FCB2-1714-440B-B113-E9072C3F619D}" type="sibTrans" cxnId="{9E606974-7903-49FB-9181-754C10C6D2A5}">
      <dgm:prSet/>
      <dgm:spPr/>
      <dgm:t>
        <a:bodyPr/>
        <a:lstStyle/>
        <a:p>
          <a:endParaRPr lang="en-US"/>
        </a:p>
      </dgm:t>
    </dgm:pt>
    <dgm:pt modelId="{EAA3B08F-E2A2-4396-9C80-6CE20BC310B2}">
      <dgm:prSet phldrT="[Text]"/>
      <dgm:spPr/>
      <dgm:t>
        <a:bodyPr/>
        <a:lstStyle/>
        <a:p>
          <a:r>
            <a:rPr lang="en-US" dirty="0" smtClean="0"/>
            <a:t>Pruning of dataset</a:t>
          </a:r>
          <a:endParaRPr lang="en-US" dirty="0"/>
        </a:p>
      </dgm:t>
    </dgm:pt>
    <dgm:pt modelId="{D31B11EE-74E2-4A10-A02E-F453DE49F098}" type="parTrans" cxnId="{81B5BE06-1802-4D12-A502-BE1815CF1CA9}">
      <dgm:prSet/>
      <dgm:spPr/>
    </dgm:pt>
    <dgm:pt modelId="{69D06937-1820-4FF5-B757-14EC98943774}" type="sibTrans" cxnId="{81B5BE06-1802-4D12-A502-BE1815CF1CA9}">
      <dgm:prSet/>
      <dgm:spPr/>
    </dgm:pt>
    <dgm:pt modelId="{997E019F-21DC-4C75-88B3-41C9CD41C2EB}">
      <dgm:prSet phldrT="[Text]"/>
      <dgm:spPr/>
      <dgm:t>
        <a:bodyPr/>
        <a:lstStyle/>
        <a:p>
          <a:r>
            <a:rPr lang="en-US" dirty="0" smtClean="0"/>
            <a:t>Convert input data to MALLET’s internal data format</a:t>
          </a:r>
          <a:endParaRPr lang="en-US" dirty="0"/>
        </a:p>
      </dgm:t>
    </dgm:pt>
    <dgm:pt modelId="{96D39EEB-8F86-4EDA-B2A6-A784E209641E}" type="parTrans" cxnId="{84AFBCFC-1851-4E54-AE93-713FBA2A6FC7}">
      <dgm:prSet/>
      <dgm:spPr/>
    </dgm:pt>
    <dgm:pt modelId="{90EFFAE3-57B4-459E-BE8B-48E7E3386606}" type="sibTrans" cxnId="{84AFBCFC-1851-4E54-AE93-713FBA2A6FC7}">
      <dgm:prSet/>
      <dgm:spPr/>
    </dgm:pt>
    <dgm:pt modelId="{C1144C55-AD64-43D1-9871-2B6B2ABF8786}" type="pres">
      <dgm:prSet presAssocID="{7E3DACAB-25E6-45F3-AFB7-1575870BBEE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8EC618-9351-48DB-9968-EA7166C49272}" type="pres">
      <dgm:prSet presAssocID="{1611267E-275B-4B53-A72A-489464C96AA5}" presName="composite" presStyleCnt="0"/>
      <dgm:spPr/>
    </dgm:pt>
    <dgm:pt modelId="{24855789-3FBC-465E-B52E-0B0D77B447D1}" type="pres">
      <dgm:prSet presAssocID="{1611267E-275B-4B53-A72A-489464C96AA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B890AD-CF46-4910-B83D-835C26B7938F}" type="pres">
      <dgm:prSet presAssocID="{1611267E-275B-4B53-A72A-489464C96AA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457B9-659E-4DF6-B209-606EDA5A053A}" type="pres">
      <dgm:prSet presAssocID="{62914B3A-6051-461D-9D22-3088FFFA4D54}" presName="sp" presStyleCnt="0"/>
      <dgm:spPr/>
    </dgm:pt>
    <dgm:pt modelId="{75971A41-DFBF-4A82-A071-28391E009450}" type="pres">
      <dgm:prSet presAssocID="{CC3B4FD6-C5BA-4EAF-BA13-E0BF31AB6EB9}" presName="composite" presStyleCnt="0"/>
      <dgm:spPr/>
    </dgm:pt>
    <dgm:pt modelId="{7F0858DE-E3F5-47B1-88F1-CC9424D74893}" type="pres">
      <dgm:prSet presAssocID="{CC3B4FD6-C5BA-4EAF-BA13-E0BF31AB6EB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CFFE11-DF47-4C19-B4F5-F05CCB99CFC7}" type="pres">
      <dgm:prSet presAssocID="{CC3B4FD6-C5BA-4EAF-BA13-E0BF31AB6EB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10B111-EB0C-4673-8E41-58F118B530E2}" type="pres">
      <dgm:prSet presAssocID="{FC96904D-D7BE-419B-87FD-3070CE54B4ED}" presName="sp" presStyleCnt="0"/>
      <dgm:spPr/>
    </dgm:pt>
    <dgm:pt modelId="{C52918C9-53D8-4BCE-B132-D669D80526E4}" type="pres">
      <dgm:prSet presAssocID="{D2B79355-9D8D-4465-A1E8-34070E737403}" presName="composite" presStyleCnt="0"/>
      <dgm:spPr/>
    </dgm:pt>
    <dgm:pt modelId="{31EF469E-79F0-4D9E-B2E8-668D8D114AD5}" type="pres">
      <dgm:prSet presAssocID="{D2B79355-9D8D-4465-A1E8-34070E737403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A2AE81-38E6-4A77-A9CA-01B1B4E4F28F}" type="pres">
      <dgm:prSet presAssocID="{D2B79355-9D8D-4465-A1E8-34070E737403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F39D8A-70E8-44A5-8062-CFBF81C493D7}" type="presOf" srcId="{555BB108-430F-42F8-AB74-D67EA464F936}" destId="{CEA2AE81-38E6-4A77-A9CA-01B1B4E4F28F}" srcOrd="0" destOrd="0" presId="urn:microsoft.com/office/officeart/2005/8/layout/chevron2"/>
    <dgm:cxn modelId="{75E79EB8-8A65-44CB-BAD5-5E5FD1CA3C96}" srcId="{7E3DACAB-25E6-45F3-AFB7-1575870BBEE5}" destId="{D2B79355-9D8D-4465-A1E8-34070E737403}" srcOrd="2" destOrd="0" parTransId="{FAAB3A26-878A-4193-9CED-7252A29C7EBC}" sibTransId="{F09C9ADB-F778-4C95-AC9A-45FE934F8407}"/>
    <dgm:cxn modelId="{52F895C9-D5E6-416F-921B-38E2A69210CC}" srcId="{7E3DACAB-25E6-45F3-AFB7-1575870BBEE5}" destId="{CC3B4FD6-C5BA-4EAF-BA13-E0BF31AB6EB9}" srcOrd="1" destOrd="0" parTransId="{E960521E-9D4C-477B-AA9C-1CD69E251B8F}" sibTransId="{FC96904D-D7BE-419B-87FD-3070CE54B4ED}"/>
    <dgm:cxn modelId="{400CA11C-00E5-414C-9562-00D47FCDA455}" type="presOf" srcId="{79B4D226-4ED8-450A-98F8-1DBE9F1BF23F}" destId="{CEA2AE81-38E6-4A77-A9CA-01B1B4E4F28F}" srcOrd="0" destOrd="1" presId="urn:microsoft.com/office/officeart/2005/8/layout/chevron2"/>
    <dgm:cxn modelId="{A2C353AA-F617-4C23-9EB8-586B4751BECA}" srcId="{CC3B4FD6-C5BA-4EAF-BA13-E0BF31AB6EB9}" destId="{A2983041-1D27-4A7B-B04A-77292B7FC34A}" srcOrd="0" destOrd="0" parTransId="{4C2B761E-17DC-42A7-9E93-9E46C75A4824}" sibTransId="{B11819F5-CFC2-498A-A1FE-A004496F0106}"/>
    <dgm:cxn modelId="{9E606974-7903-49FB-9181-754C10C6D2A5}" srcId="{D2B79355-9D8D-4465-A1E8-34070E737403}" destId="{79B4D226-4ED8-450A-98F8-1DBE9F1BF23F}" srcOrd="1" destOrd="0" parTransId="{8C3B64E5-C073-416A-9EE6-3217742FCD57}" sibTransId="{1387FCB2-1714-440B-B113-E9072C3F619D}"/>
    <dgm:cxn modelId="{81B5BE06-1802-4D12-A502-BE1815CF1CA9}" srcId="{1611267E-275B-4B53-A72A-489464C96AA5}" destId="{EAA3B08F-E2A2-4396-9C80-6CE20BC310B2}" srcOrd="0" destOrd="0" parTransId="{D31B11EE-74E2-4A10-A02E-F453DE49F098}" sibTransId="{69D06937-1820-4FF5-B757-14EC98943774}"/>
    <dgm:cxn modelId="{3FD444F8-CEC0-40B0-90F9-A8D055E9C64C}" srcId="{D2B79355-9D8D-4465-A1E8-34070E737403}" destId="{555BB108-430F-42F8-AB74-D67EA464F936}" srcOrd="0" destOrd="0" parTransId="{DE92CDB1-2783-46EF-ACDE-D7BF0EDC3575}" sibTransId="{D1FB6E83-C712-417B-9D81-8C45324206A7}"/>
    <dgm:cxn modelId="{6FA96B99-5523-42AB-B671-E6BC2831ECBB}" type="presOf" srcId="{EAA3B08F-E2A2-4396-9C80-6CE20BC310B2}" destId="{BBB890AD-CF46-4910-B83D-835C26B7938F}" srcOrd="0" destOrd="0" presId="urn:microsoft.com/office/officeart/2005/8/layout/chevron2"/>
    <dgm:cxn modelId="{84AFBCFC-1851-4E54-AE93-713FBA2A6FC7}" srcId="{1611267E-275B-4B53-A72A-489464C96AA5}" destId="{997E019F-21DC-4C75-88B3-41C9CD41C2EB}" srcOrd="1" destOrd="0" parTransId="{96D39EEB-8F86-4EDA-B2A6-A784E209641E}" sibTransId="{90EFFAE3-57B4-459E-BE8B-48E7E3386606}"/>
    <dgm:cxn modelId="{51970774-A945-432E-BE0E-5F20EE8A24E5}" type="presOf" srcId="{7E3DACAB-25E6-45F3-AFB7-1575870BBEE5}" destId="{C1144C55-AD64-43D1-9871-2B6B2ABF8786}" srcOrd="0" destOrd="0" presId="urn:microsoft.com/office/officeart/2005/8/layout/chevron2"/>
    <dgm:cxn modelId="{645F8A56-B19A-455C-9BB0-7BF72DDF4A6A}" srcId="{CC3B4FD6-C5BA-4EAF-BA13-E0BF31AB6EB9}" destId="{98870D8B-1A1C-43C7-9CFF-D4C249D4E19E}" srcOrd="1" destOrd="0" parTransId="{A426CB5C-4E48-4610-92F9-BD05317802A5}" sibTransId="{05839AF4-FC06-42F1-88C0-FC6AA3A393D6}"/>
    <dgm:cxn modelId="{86947BFF-DAF5-4CF6-8F6E-C115213787D6}" type="presOf" srcId="{D2B79355-9D8D-4465-A1E8-34070E737403}" destId="{31EF469E-79F0-4D9E-B2E8-668D8D114AD5}" srcOrd="0" destOrd="0" presId="urn:microsoft.com/office/officeart/2005/8/layout/chevron2"/>
    <dgm:cxn modelId="{C9727DEB-1AA3-4E11-8F33-D7B3FFFC32E4}" type="presOf" srcId="{997E019F-21DC-4C75-88B3-41C9CD41C2EB}" destId="{BBB890AD-CF46-4910-B83D-835C26B7938F}" srcOrd="0" destOrd="1" presId="urn:microsoft.com/office/officeart/2005/8/layout/chevron2"/>
    <dgm:cxn modelId="{F5C59DB2-A51B-42B5-A286-58BE70AC4A3E}" type="presOf" srcId="{98870D8B-1A1C-43C7-9CFF-D4C249D4E19E}" destId="{08CFFE11-DF47-4C19-B4F5-F05CCB99CFC7}" srcOrd="0" destOrd="1" presId="urn:microsoft.com/office/officeart/2005/8/layout/chevron2"/>
    <dgm:cxn modelId="{F01F3193-224F-4FD6-AD73-02BC9BC805B3}" type="presOf" srcId="{CC3B4FD6-C5BA-4EAF-BA13-E0BF31AB6EB9}" destId="{7F0858DE-E3F5-47B1-88F1-CC9424D74893}" srcOrd="0" destOrd="0" presId="urn:microsoft.com/office/officeart/2005/8/layout/chevron2"/>
    <dgm:cxn modelId="{A6FBE505-E3FA-47D5-9FD8-75C393AFF1AE}" type="presOf" srcId="{1611267E-275B-4B53-A72A-489464C96AA5}" destId="{24855789-3FBC-465E-B52E-0B0D77B447D1}" srcOrd="0" destOrd="0" presId="urn:microsoft.com/office/officeart/2005/8/layout/chevron2"/>
    <dgm:cxn modelId="{9ACDAF30-22B5-4813-83B7-C93A8A919309}" srcId="{7E3DACAB-25E6-45F3-AFB7-1575870BBEE5}" destId="{1611267E-275B-4B53-A72A-489464C96AA5}" srcOrd="0" destOrd="0" parTransId="{12F9C13B-15FA-4E50-BEB8-FE96F31D998B}" sibTransId="{62914B3A-6051-461D-9D22-3088FFFA4D54}"/>
    <dgm:cxn modelId="{5ADDD2E5-6519-40F2-A5D5-1617E3BD52D4}" type="presOf" srcId="{A2983041-1D27-4A7B-B04A-77292B7FC34A}" destId="{08CFFE11-DF47-4C19-B4F5-F05CCB99CFC7}" srcOrd="0" destOrd="0" presId="urn:microsoft.com/office/officeart/2005/8/layout/chevron2"/>
    <dgm:cxn modelId="{03DA9A3E-042C-4EEC-BFB8-562F2C3ACFCC}" type="presParOf" srcId="{C1144C55-AD64-43D1-9871-2B6B2ABF8786}" destId="{B68EC618-9351-48DB-9968-EA7166C49272}" srcOrd="0" destOrd="0" presId="urn:microsoft.com/office/officeart/2005/8/layout/chevron2"/>
    <dgm:cxn modelId="{502C67D1-52DD-4324-BB4E-8B722EC93CD1}" type="presParOf" srcId="{B68EC618-9351-48DB-9968-EA7166C49272}" destId="{24855789-3FBC-465E-B52E-0B0D77B447D1}" srcOrd="0" destOrd="0" presId="urn:microsoft.com/office/officeart/2005/8/layout/chevron2"/>
    <dgm:cxn modelId="{7A6E0404-CDAF-4677-A5FE-69099F4DDE15}" type="presParOf" srcId="{B68EC618-9351-48DB-9968-EA7166C49272}" destId="{BBB890AD-CF46-4910-B83D-835C26B7938F}" srcOrd="1" destOrd="0" presId="urn:microsoft.com/office/officeart/2005/8/layout/chevron2"/>
    <dgm:cxn modelId="{4FF28BA0-842F-4B12-9FCA-69B435313D15}" type="presParOf" srcId="{C1144C55-AD64-43D1-9871-2B6B2ABF8786}" destId="{749457B9-659E-4DF6-B209-606EDA5A053A}" srcOrd="1" destOrd="0" presId="urn:microsoft.com/office/officeart/2005/8/layout/chevron2"/>
    <dgm:cxn modelId="{A48623A3-4894-4383-BA34-BDC6D83A8AD5}" type="presParOf" srcId="{C1144C55-AD64-43D1-9871-2B6B2ABF8786}" destId="{75971A41-DFBF-4A82-A071-28391E009450}" srcOrd="2" destOrd="0" presId="urn:microsoft.com/office/officeart/2005/8/layout/chevron2"/>
    <dgm:cxn modelId="{8EB32F72-C82C-452C-85FA-5F1FDE1EE529}" type="presParOf" srcId="{75971A41-DFBF-4A82-A071-28391E009450}" destId="{7F0858DE-E3F5-47B1-88F1-CC9424D74893}" srcOrd="0" destOrd="0" presId="urn:microsoft.com/office/officeart/2005/8/layout/chevron2"/>
    <dgm:cxn modelId="{F15241B7-0BA6-43B9-BCA4-A5D48D79BC86}" type="presParOf" srcId="{75971A41-DFBF-4A82-A071-28391E009450}" destId="{08CFFE11-DF47-4C19-B4F5-F05CCB99CFC7}" srcOrd="1" destOrd="0" presId="urn:microsoft.com/office/officeart/2005/8/layout/chevron2"/>
    <dgm:cxn modelId="{052EAF1D-A3E5-4393-8F56-B11D1A7B477B}" type="presParOf" srcId="{C1144C55-AD64-43D1-9871-2B6B2ABF8786}" destId="{4610B111-EB0C-4673-8E41-58F118B530E2}" srcOrd="3" destOrd="0" presId="urn:microsoft.com/office/officeart/2005/8/layout/chevron2"/>
    <dgm:cxn modelId="{FD001D2E-C0AA-43A2-A739-4B17D2E1BDDC}" type="presParOf" srcId="{C1144C55-AD64-43D1-9871-2B6B2ABF8786}" destId="{C52918C9-53D8-4BCE-B132-D669D80526E4}" srcOrd="4" destOrd="0" presId="urn:microsoft.com/office/officeart/2005/8/layout/chevron2"/>
    <dgm:cxn modelId="{198F951B-CD74-4C8B-B191-8E42765D9CB0}" type="presParOf" srcId="{C52918C9-53D8-4BCE-B132-D669D80526E4}" destId="{31EF469E-79F0-4D9E-B2E8-668D8D114AD5}" srcOrd="0" destOrd="0" presId="urn:microsoft.com/office/officeart/2005/8/layout/chevron2"/>
    <dgm:cxn modelId="{64EA430A-45B4-496E-BC4C-C3BFF1CB3AD7}" type="presParOf" srcId="{C52918C9-53D8-4BCE-B132-D669D80526E4}" destId="{CEA2AE81-38E6-4A77-A9CA-01B1B4E4F28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C6CC43-C684-4FF8-B3B3-278F82BE1142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4A0B65-44D3-4344-919D-7B59871BCF28}">
      <dgm:prSet phldrT="[Text]" custT="1"/>
      <dgm:spPr/>
      <dgm:t>
        <a:bodyPr/>
        <a:lstStyle/>
        <a:p>
          <a:r>
            <a:rPr lang="en-US" sz="1400" dirty="0" smtClean="0"/>
            <a:t>Cluster 1</a:t>
          </a:r>
          <a:endParaRPr lang="en-US" sz="1400" dirty="0"/>
        </a:p>
      </dgm:t>
    </dgm:pt>
    <dgm:pt modelId="{06E0C924-6F05-4829-A148-FF9ED3ADFB2F}" type="parTrans" cxnId="{435A0D96-B4EB-46DA-807A-9F16403BA833}">
      <dgm:prSet/>
      <dgm:spPr/>
      <dgm:t>
        <a:bodyPr/>
        <a:lstStyle/>
        <a:p>
          <a:endParaRPr lang="en-US"/>
        </a:p>
      </dgm:t>
    </dgm:pt>
    <dgm:pt modelId="{65BEF838-585C-4AC7-B35E-D50118F48632}" type="sibTrans" cxnId="{435A0D96-B4EB-46DA-807A-9F16403BA833}">
      <dgm:prSet/>
      <dgm:spPr/>
      <dgm:t>
        <a:bodyPr/>
        <a:lstStyle/>
        <a:p>
          <a:endParaRPr lang="en-US"/>
        </a:p>
      </dgm:t>
    </dgm:pt>
    <dgm:pt modelId="{9824EAE1-7BA6-4077-9804-2930D8C24ECF}">
      <dgm:prSet phldrT="[Text]" custT="1"/>
      <dgm:spPr/>
      <dgm:t>
        <a:bodyPr/>
        <a:lstStyle/>
        <a:p>
          <a:r>
            <a:rPr lang="en-US" sz="1400" dirty="0" smtClean="0"/>
            <a:t>Cluster 5</a:t>
          </a:r>
          <a:endParaRPr lang="en-US" sz="1400" dirty="0"/>
        </a:p>
      </dgm:t>
    </dgm:pt>
    <dgm:pt modelId="{3EB18BAD-F6A8-4964-BEF2-D8CAE2DD141A}" type="parTrans" cxnId="{7EC3A7E6-0FE3-4449-B28A-99DB95A50990}">
      <dgm:prSet/>
      <dgm:spPr/>
      <dgm:t>
        <a:bodyPr/>
        <a:lstStyle/>
        <a:p>
          <a:endParaRPr lang="en-US"/>
        </a:p>
      </dgm:t>
    </dgm:pt>
    <dgm:pt modelId="{914C5994-50E9-4AD0-840E-DD20EAD91F2B}" type="sibTrans" cxnId="{7EC3A7E6-0FE3-4449-B28A-99DB95A50990}">
      <dgm:prSet/>
      <dgm:spPr/>
      <dgm:t>
        <a:bodyPr/>
        <a:lstStyle/>
        <a:p>
          <a:endParaRPr lang="en-US"/>
        </a:p>
      </dgm:t>
    </dgm:pt>
    <dgm:pt modelId="{111E596C-06ED-4D89-BC0F-611C1FB2DA28}">
      <dgm:prSet phldrT="[Text]" custT="1"/>
      <dgm:spPr/>
      <dgm:t>
        <a:bodyPr/>
        <a:lstStyle/>
        <a:p>
          <a:r>
            <a:rPr lang="en-US" sz="1400" dirty="0" smtClean="0"/>
            <a:t>Cluster 4</a:t>
          </a:r>
          <a:endParaRPr lang="en-US" sz="1400" dirty="0"/>
        </a:p>
      </dgm:t>
    </dgm:pt>
    <dgm:pt modelId="{73647617-4B9A-4C4E-9CA6-82D8942C0A40}" type="sibTrans" cxnId="{BD02B315-B703-4F66-A8EF-3F1C362E325B}">
      <dgm:prSet/>
      <dgm:spPr/>
      <dgm:t>
        <a:bodyPr/>
        <a:lstStyle/>
        <a:p>
          <a:endParaRPr lang="en-US"/>
        </a:p>
      </dgm:t>
    </dgm:pt>
    <dgm:pt modelId="{7C0B09D4-EC2C-4742-A929-FED4F16A9489}" type="parTrans" cxnId="{BD02B315-B703-4F66-A8EF-3F1C362E325B}">
      <dgm:prSet/>
      <dgm:spPr/>
      <dgm:t>
        <a:bodyPr/>
        <a:lstStyle/>
        <a:p>
          <a:endParaRPr lang="en-US"/>
        </a:p>
      </dgm:t>
    </dgm:pt>
    <dgm:pt modelId="{0DEF8519-0DBF-4DF9-ABFA-36393E153CE1}">
      <dgm:prSet phldrT="[Text]" custT="1"/>
      <dgm:spPr/>
      <dgm:t>
        <a:bodyPr/>
        <a:lstStyle/>
        <a:p>
          <a:r>
            <a:rPr lang="en-US" sz="1400" dirty="0" smtClean="0"/>
            <a:t>Cluster 2</a:t>
          </a:r>
          <a:endParaRPr lang="en-US" sz="1400" dirty="0"/>
        </a:p>
      </dgm:t>
    </dgm:pt>
    <dgm:pt modelId="{D24EC3CC-65C7-43E7-92B0-0804ADB30A3F}" type="sibTrans" cxnId="{C1196621-E2A5-44E7-8828-43F5B08E372D}">
      <dgm:prSet/>
      <dgm:spPr/>
      <dgm:t>
        <a:bodyPr/>
        <a:lstStyle/>
        <a:p>
          <a:endParaRPr lang="en-US"/>
        </a:p>
      </dgm:t>
    </dgm:pt>
    <dgm:pt modelId="{1A10E264-6370-4B43-AFBA-577F1DF2E490}" type="parTrans" cxnId="{C1196621-E2A5-44E7-8828-43F5B08E372D}">
      <dgm:prSet/>
      <dgm:spPr/>
      <dgm:t>
        <a:bodyPr/>
        <a:lstStyle/>
        <a:p>
          <a:endParaRPr lang="en-US"/>
        </a:p>
      </dgm:t>
    </dgm:pt>
    <dgm:pt modelId="{2F26DDBF-6196-498E-ABC2-46DA9BE725F9}">
      <dgm:prSet phldrT="[Text]" custT="1"/>
      <dgm:spPr/>
      <dgm:t>
        <a:bodyPr/>
        <a:lstStyle/>
        <a:p>
          <a:r>
            <a:rPr lang="en-US" sz="1400" dirty="0" smtClean="0"/>
            <a:t>Cluster 3</a:t>
          </a:r>
          <a:endParaRPr lang="en-US" sz="1400" dirty="0"/>
        </a:p>
      </dgm:t>
    </dgm:pt>
    <dgm:pt modelId="{0D0AFF5D-8A97-4013-BCCD-53E10164521F}" type="sibTrans" cxnId="{9850B610-1631-4512-A82A-2C1B90C7F561}">
      <dgm:prSet/>
      <dgm:spPr/>
      <dgm:t>
        <a:bodyPr/>
        <a:lstStyle/>
        <a:p>
          <a:endParaRPr lang="en-US"/>
        </a:p>
      </dgm:t>
    </dgm:pt>
    <dgm:pt modelId="{C9FF6D6B-B57C-48E4-82BB-8111A30C5C63}" type="parTrans" cxnId="{9850B610-1631-4512-A82A-2C1B90C7F561}">
      <dgm:prSet/>
      <dgm:spPr/>
      <dgm:t>
        <a:bodyPr/>
        <a:lstStyle/>
        <a:p>
          <a:endParaRPr lang="en-US"/>
        </a:p>
      </dgm:t>
    </dgm:pt>
    <dgm:pt modelId="{D097AE60-F7B6-4AF7-A212-95A8D08E0017}" type="pres">
      <dgm:prSet presAssocID="{B2C6CC43-C684-4FF8-B3B3-278F82BE1142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09B871-D8D2-453B-9E79-CB0A6BD56898}" type="pres">
      <dgm:prSet presAssocID="{B2C6CC43-C684-4FF8-B3B3-278F82BE1142}" presName="cycle" presStyleCnt="0"/>
      <dgm:spPr/>
    </dgm:pt>
    <dgm:pt modelId="{F7A944CB-4569-4E8B-818C-6EFF7060F162}" type="pres">
      <dgm:prSet presAssocID="{B2C6CC43-C684-4FF8-B3B3-278F82BE1142}" presName="centerShape" presStyleCnt="0"/>
      <dgm:spPr/>
    </dgm:pt>
    <dgm:pt modelId="{28293423-0747-4A5E-953D-2DE8E9F4F7EF}" type="pres">
      <dgm:prSet presAssocID="{B2C6CC43-C684-4FF8-B3B3-278F82BE1142}" presName="connSite" presStyleLbl="node1" presStyleIdx="0" presStyleCnt="6"/>
      <dgm:spPr/>
    </dgm:pt>
    <dgm:pt modelId="{374E741D-DBDF-4ADD-B67A-49BB1A7108EE}" type="pres">
      <dgm:prSet presAssocID="{B2C6CC43-C684-4FF8-B3B3-278F82BE1142}" presName="visible" presStyleLbl="node1" presStyleIdx="0" presStyleCnt="6" custFlipVert="1" custScaleX="4026" custScaleY="6710" custLinFactY="115387" custLinFactNeighborX="94734" custLinFactNeighborY="200000"/>
      <dgm:spPr>
        <a:noFill/>
      </dgm:spPr>
    </dgm:pt>
    <dgm:pt modelId="{7C3D5972-C0C2-40FF-B31F-5BFBBC82B053}" type="pres">
      <dgm:prSet presAssocID="{06E0C924-6F05-4829-A148-FF9ED3ADFB2F}" presName="Name25" presStyleLbl="parChTrans1D1" presStyleIdx="0" presStyleCnt="5"/>
      <dgm:spPr/>
      <dgm:t>
        <a:bodyPr/>
        <a:lstStyle/>
        <a:p>
          <a:endParaRPr lang="en-US"/>
        </a:p>
      </dgm:t>
    </dgm:pt>
    <dgm:pt modelId="{E28EC339-AEE7-48AE-9B30-96E998050431}" type="pres">
      <dgm:prSet presAssocID="{EF4A0B65-44D3-4344-919D-7B59871BCF28}" presName="node" presStyleCnt="0"/>
      <dgm:spPr/>
    </dgm:pt>
    <dgm:pt modelId="{7ED1A377-A18A-418F-9715-B02ABF877A96}" type="pres">
      <dgm:prSet presAssocID="{EF4A0B65-44D3-4344-919D-7B59871BCF28}" presName="parentNode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45969-F21E-48A3-9739-630E69E9C239}" type="pres">
      <dgm:prSet presAssocID="{EF4A0B65-44D3-4344-919D-7B59871BCF28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C88BC8-7FF7-4593-83EA-B56CF517A432}" type="pres">
      <dgm:prSet presAssocID="{1A10E264-6370-4B43-AFBA-577F1DF2E490}" presName="Name25" presStyleLbl="parChTrans1D1" presStyleIdx="1" presStyleCnt="5"/>
      <dgm:spPr/>
      <dgm:t>
        <a:bodyPr/>
        <a:lstStyle/>
        <a:p>
          <a:endParaRPr lang="en-US"/>
        </a:p>
      </dgm:t>
    </dgm:pt>
    <dgm:pt modelId="{A122CEA5-29C4-42CC-8B3C-D70E6C2BBA5D}" type="pres">
      <dgm:prSet presAssocID="{0DEF8519-0DBF-4DF9-ABFA-36393E153CE1}" presName="node" presStyleCnt="0"/>
      <dgm:spPr/>
    </dgm:pt>
    <dgm:pt modelId="{F1DABADF-74AD-4316-B20A-EB4C7B9449D1}" type="pres">
      <dgm:prSet presAssocID="{0DEF8519-0DBF-4DF9-ABFA-36393E153CE1}" presName="parentNode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170E9C-E238-4FEB-A529-287C9B61413F}" type="pres">
      <dgm:prSet presAssocID="{0DEF8519-0DBF-4DF9-ABFA-36393E153CE1}" presName="childNode" presStyleLbl="revTx" presStyleIdx="0" presStyleCnt="0">
        <dgm:presLayoutVars>
          <dgm:bulletEnabled val="1"/>
        </dgm:presLayoutVars>
      </dgm:prSet>
      <dgm:spPr/>
    </dgm:pt>
    <dgm:pt modelId="{13D9EBF1-B735-4091-91B7-2DD5F79791E5}" type="pres">
      <dgm:prSet presAssocID="{C9FF6D6B-B57C-48E4-82BB-8111A30C5C63}" presName="Name25" presStyleLbl="parChTrans1D1" presStyleIdx="2" presStyleCnt="5"/>
      <dgm:spPr/>
      <dgm:t>
        <a:bodyPr/>
        <a:lstStyle/>
        <a:p>
          <a:endParaRPr lang="en-US"/>
        </a:p>
      </dgm:t>
    </dgm:pt>
    <dgm:pt modelId="{90C785B0-3869-4744-AAA5-278BFD0F0132}" type="pres">
      <dgm:prSet presAssocID="{2F26DDBF-6196-498E-ABC2-46DA9BE725F9}" presName="node" presStyleCnt="0"/>
      <dgm:spPr/>
    </dgm:pt>
    <dgm:pt modelId="{0FC382E6-4907-4C10-907A-3D65CCB167AD}" type="pres">
      <dgm:prSet presAssocID="{2F26DDBF-6196-498E-ABC2-46DA9BE725F9}" presName="parentNode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BECE1F-BE6F-400B-80EC-A9946A2D8332}" type="pres">
      <dgm:prSet presAssocID="{2F26DDBF-6196-498E-ABC2-46DA9BE725F9}" presName="childNode" presStyleLbl="revTx" presStyleIdx="0" presStyleCnt="0">
        <dgm:presLayoutVars>
          <dgm:bulletEnabled val="1"/>
        </dgm:presLayoutVars>
      </dgm:prSet>
      <dgm:spPr/>
    </dgm:pt>
    <dgm:pt modelId="{7C04B4C9-FB28-43D6-A150-FE4D0B71D360}" type="pres">
      <dgm:prSet presAssocID="{7C0B09D4-EC2C-4742-A929-FED4F16A9489}" presName="Name25" presStyleLbl="parChTrans1D1" presStyleIdx="3" presStyleCnt="5"/>
      <dgm:spPr/>
      <dgm:t>
        <a:bodyPr/>
        <a:lstStyle/>
        <a:p>
          <a:endParaRPr lang="en-US"/>
        </a:p>
      </dgm:t>
    </dgm:pt>
    <dgm:pt modelId="{C0217579-BEE6-48E4-9B71-18F75D7DC003}" type="pres">
      <dgm:prSet presAssocID="{111E596C-06ED-4D89-BC0F-611C1FB2DA28}" presName="node" presStyleCnt="0"/>
      <dgm:spPr/>
    </dgm:pt>
    <dgm:pt modelId="{93B60EAA-29E0-4C9B-AFC9-4DFD7C08F17F}" type="pres">
      <dgm:prSet presAssocID="{111E596C-06ED-4D89-BC0F-611C1FB2DA28}" presName="parentNode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4CC81A-5D62-4B07-AFFF-343371028D71}" type="pres">
      <dgm:prSet presAssocID="{111E596C-06ED-4D89-BC0F-611C1FB2DA28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073EAD-7605-4B1D-BA80-7186185C9359}" type="pres">
      <dgm:prSet presAssocID="{3EB18BAD-F6A8-4964-BEF2-D8CAE2DD141A}" presName="Name25" presStyleLbl="parChTrans1D1" presStyleIdx="4" presStyleCnt="5"/>
      <dgm:spPr/>
      <dgm:t>
        <a:bodyPr/>
        <a:lstStyle/>
        <a:p>
          <a:endParaRPr lang="en-US"/>
        </a:p>
      </dgm:t>
    </dgm:pt>
    <dgm:pt modelId="{3B2F59EB-0403-4676-8495-AFE8C990C0B0}" type="pres">
      <dgm:prSet presAssocID="{9824EAE1-7BA6-4077-9804-2930D8C24ECF}" presName="node" presStyleCnt="0"/>
      <dgm:spPr/>
    </dgm:pt>
    <dgm:pt modelId="{CA46F214-0CE4-4603-88FF-6784DE1C4F68}" type="pres">
      <dgm:prSet presAssocID="{9824EAE1-7BA6-4077-9804-2930D8C24ECF}" presName="parentNode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107966-108A-45BD-8B5B-93B1C5AB7A82}" type="pres">
      <dgm:prSet presAssocID="{9824EAE1-7BA6-4077-9804-2930D8C24ECF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3E6259-A768-4078-81B4-550F474C8109}" type="presOf" srcId="{1A10E264-6370-4B43-AFBA-577F1DF2E490}" destId="{F0C88BC8-7FF7-4593-83EA-B56CF517A432}" srcOrd="0" destOrd="0" presId="urn:microsoft.com/office/officeart/2005/8/layout/radial2"/>
    <dgm:cxn modelId="{7DF95EF7-0A6F-4BA4-B15A-223133826923}" type="presOf" srcId="{C9FF6D6B-B57C-48E4-82BB-8111A30C5C63}" destId="{13D9EBF1-B735-4091-91B7-2DD5F79791E5}" srcOrd="0" destOrd="0" presId="urn:microsoft.com/office/officeart/2005/8/layout/radial2"/>
    <dgm:cxn modelId="{7EC3A7E6-0FE3-4449-B28A-99DB95A50990}" srcId="{B2C6CC43-C684-4FF8-B3B3-278F82BE1142}" destId="{9824EAE1-7BA6-4077-9804-2930D8C24ECF}" srcOrd="4" destOrd="0" parTransId="{3EB18BAD-F6A8-4964-BEF2-D8CAE2DD141A}" sibTransId="{914C5994-50E9-4AD0-840E-DD20EAD91F2B}"/>
    <dgm:cxn modelId="{A298F18D-F922-42BD-9176-2104CF75A137}" type="presOf" srcId="{EF4A0B65-44D3-4344-919D-7B59871BCF28}" destId="{7ED1A377-A18A-418F-9715-B02ABF877A96}" srcOrd="0" destOrd="0" presId="urn:microsoft.com/office/officeart/2005/8/layout/radial2"/>
    <dgm:cxn modelId="{4F466671-9A8D-4C96-AE00-549FC814B6D1}" type="presOf" srcId="{2F26DDBF-6196-498E-ABC2-46DA9BE725F9}" destId="{0FC382E6-4907-4C10-907A-3D65CCB167AD}" srcOrd="0" destOrd="0" presId="urn:microsoft.com/office/officeart/2005/8/layout/radial2"/>
    <dgm:cxn modelId="{9850B610-1631-4512-A82A-2C1B90C7F561}" srcId="{B2C6CC43-C684-4FF8-B3B3-278F82BE1142}" destId="{2F26DDBF-6196-498E-ABC2-46DA9BE725F9}" srcOrd="2" destOrd="0" parTransId="{C9FF6D6B-B57C-48E4-82BB-8111A30C5C63}" sibTransId="{0D0AFF5D-8A97-4013-BCCD-53E10164521F}"/>
    <dgm:cxn modelId="{138084DF-ED59-4F7A-AAD9-25C82A6BD908}" type="presOf" srcId="{B2C6CC43-C684-4FF8-B3B3-278F82BE1142}" destId="{D097AE60-F7B6-4AF7-A212-95A8D08E0017}" srcOrd="0" destOrd="0" presId="urn:microsoft.com/office/officeart/2005/8/layout/radial2"/>
    <dgm:cxn modelId="{15E3B67E-7526-4C6E-8087-A063496ACD30}" type="presOf" srcId="{111E596C-06ED-4D89-BC0F-611C1FB2DA28}" destId="{93B60EAA-29E0-4C9B-AFC9-4DFD7C08F17F}" srcOrd="0" destOrd="0" presId="urn:microsoft.com/office/officeart/2005/8/layout/radial2"/>
    <dgm:cxn modelId="{4072C653-C214-49F4-8280-305933477E56}" type="presOf" srcId="{7C0B09D4-EC2C-4742-A929-FED4F16A9489}" destId="{7C04B4C9-FB28-43D6-A150-FE4D0B71D360}" srcOrd="0" destOrd="0" presId="urn:microsoft.com/office/officeart/2005/8/layout/radial2"/>
    <dgm:cxn modelId="{435A0D96-B4EB-46DA-807A-9F16403BA833}" srcId="{B2C6CC43-C684-4FF8-B3B3-278F82BE1142}" destId="{EF4A0B65-44D3-4344-919D-7B59871BCF28}" srcOrd="0" destOrd="0" parTransId="{06E0C924-6F05-4829-A148-FF9ED3ADFB2F}" sibTransId="{65BEF838-585C-4AC7-B35E-D50118F48632}"/>
    <dgm:cxn modelId="{40BB8179-F88F-4A4C-AC5E-2C1F90E484F7}" type="presOf" srcId="{9824EAE1-7BA6-4077-9804-2930D8C24ECF}" destId="{CA46F214-0CE4-4603-88FF-6784DE1C4F68}" srcOrd="0" destOrd="0" presId="urn:microsoft.com/office/officeart/2005/8/layout/radial2"/>
    <dgm:cxn modelId="{1129B0A5-0C09-4CC2-8779-9BD80ABAAF6A}" type="presOf" srcId="{06E0C924-6F05-4829-A148-FF9ED3ADFB2F}" destId="{7C3D5972-C0C2-40FF-B31F-5BFBBC82B053}" srcOrd="0" destOrd="0" presId="urn:microsoft.com/office/officeart/2005/8/layout/radial2"/>
    <dgm:cxn modelId="{3AE580DE-B6A4-4F77-B912-5087D265CDC3}" type="presOf" srcId="{0DEF8519-0DBF-4DF9-ABFA-36393E153CE1}" destId="{F1DABADF-74AD-4316-B20A-EB4C7B9449D1}" srcOrd="0" destOrd="0" presId="urn:microsoft.com/office/officeart/2005/8/layout/radial2"/>
    <dgm:cxn modelId="{BD02B315-B703-4F66-A8EF-3F1C362E325B}" srcId="{B2C6CC43-C684-4FF8-B3B3-278F82BE1142}" destId="{111E596C-06ED-4D89-BC0F-611C1FB2DA28}" srcOrd="3" destOrd="0" parTransId="{7C0B09D4-EC2C-4742-A929-FED4F16A9489}" sibTransId="{73647617-4B9A-4C4E-9CA6-82D8942C0A40}"/>
    <dgm:cxn modelId="{459F1152-BE23-49C9-A844-552B9C4A3A4E}" type="presOf" srcId="{3EB18BAD-F6A8-4964-BEF2-D8CAE2DD141A}" destId="{73073EAD-7605-4B1D-BA80-7186185C9359}" srcOrd="0" destOrd="0" presId="urn:microsoft.com/office/officeart/2005/8/layout/radial2"/>
    <dgm:cxn modelId="{C1196621-E2A5-44E7-8828-43F5B08E372D}" srcId="{B2C6CC43-C684-4FF8-B3B3-278F82BE1142}" destId="{0DEF8519-0DBF-4DF9-ABFA-36393E153CE1}" srcOrd="1" destOrd="0" parTransId="{1A10E264-6370-4B43-AFBA-577F1DF2E490}" sibTransId="{D24EC3CC-65C7-43E7-92B0-0804ADB30A3F}"/>
    <dgm:cxn modelId="{0D99F3B0-8045-4C76-9612-4AED747907FD}" type="presParOf" srcId="{D097AE60-F7B6-4AF7-A212-95A8D08E0017}" destId="{8809B871-D8D2-453B-9E79-CB0A6BD56898}" srcOrd="0" destOrd="0" presId="urn:microsoft.com/office/officeart/2005/8/layout/radial2"/>
    <dgm:cxn modelId="{263B9B11-30C1-404D-A147-8CBA58B15515}" type="presParOf" srcId="{8809B871-D8D2-453B-9E79-CB0A6BD56898}" destId="{F7A944CB-4569-4E8B-818C-6EFF7060F162}" srcOrd="0" destOrd="0" presId="urn:microsoft.com/office/officeart/2005/8/layout/radial2"/>
    <dgm:cxn modelId="{6DC17E47-9214-4766-BB93-663AD105CF03}" type="presParOf" srcId="{F7A944CB-4569-4E8B-818C-6EFF7060F162}" destId="{28293423-0747-4A5E-953D-2DE8E9F4F7EF}" srcOrd="0" destOrd="0" presId="urn:microsoft.com/office/officeart/2005/8/layout/radial2"/>
    <dgm:cxn modelId="{4769AA16-155F-4201-8D95-3F15CBF4E217}" type="presParOf" srcId="{F7A944CB-4569-4E8B-818C-6EFF7060F162}" destId="{374E741D-DBDF-4ADD-B67A-49BB1A7108EE}" srcOrd="1" destOrd="0" presId="urn:microsoft.com/office/officeart/2005/8/layout/radial2"/>
    <dgm:cxn modelId="{5DE608EC-73C3-4F44-B192-46F9B880EAA7}" type="presParOf" srcId="{8809B871-D8D2-453B-9E79-CB0A6BD56898}" destId="{7C3D5972-C0C2-40FF-B31F-5BFBBC82B053}" srcOrd="1" destOrd="0" presId="urn:microsoft.com/office/officeart/2005/8/layout/radial2"/>
    <dgm:cxn modelId="{C5751D24-CA47-4311-9378-DDCDBAE4F1B9}" type="presParOf" srcId="{8809B871-D8D2-453B-9E79-CB0A6BD56898}" destId="{E28EC339-AEE7-48AE-9B30-96E998050431}" srcOrd="2" destOrd="0" presId="urn:microsoft.com/office/officeart/2005/8/layout/radial2"/>
    <dgm:cxn modelId="{DC6BDCFB-AA9E-4A29-BDE4-B0CAE7686160}" type="presParOf" srcId="{E28EC339-AEE7-48AE-9B30-96E998050431}" destId="{7ED1A377-A18A-418F-9715-B02ABF877A96}" srcOrd="0" destOrd="0" presId="urn:microsoft.com/office/officeart/2005/8/layout/radial2"/>
    <dgm:cxn modelId="{F5273181-0628-4D05-9371-03E86528554D}" type="presParOf" srcId="{E28EC339-AEE7-48AE-9B30-96E998050431}" destId="{BED45969-F21E-48A3-9739-630E69E9C239}" srcOrd="1" destOrd="0" presId="urn:microsoft.com/office/officeart/2005/8/layout/radial2"/>
    <dgm:cxn modelId="{659AF6E8-AD2B-4004-BC65-C4D350FC2B85}" type="presParOf" srcId="{8809B871-D8D2-453B-9E79-CB0A6BD56898}" destId="{F0C88BC8-7FF7-4593-83EA-B56CF517A432}" srcOrd="3" destOrd="0" presId="urn:microsoft.com/office/officeart/2005/8/layout/radial2"/>
    <dgm:cxn modelId="{43E0F981-AE4C-4C64-A95E-7C5E474C69BE}" type="presParOf" srcId="{8809B871-D8D2-453B-9E79-CB0A6BD56898}" destId="{A122CEA5-29C4-42CC-8B3C-D70E6C2BBA5D}" srcOrd="4" destOrd="0" presId="urn:microsoft.com/office/officeart/2005/8/layout/radial2"/>
    <dgm:cxn modelId="{4CF415E5-4F4C-4675-877F-81D7DD7D631C}" type="presParOf" srcId="{A122CEA5-29C4-42CC-8B3C-D70E6C2BBA5D}" destId="{F1DABADF-74AD-4316-B20A-EB4C7B9449D1}" srcOrd="0" destOrd="0" presId="urn:microsoft.com/office/officeart/2005/8/layout/radial2"/>
    <dgm:cxn modelId="{A5002310-E0BF-48C9-A6AD-521BD0832A1A}" type="presParOf" srcId="{A122CEA5-29C4-42CC-8B3C-D70E6C2BBA5D}" destId="{4D170E9C-E238-4FEB-A529-287C9B61413F}" srcOrd="1" destOrd="0" presId="urn:microsoft.com/office/officeart/2005/8/layout/radial2"/>
    <dgm:cxn modelId="{4F7233FA-5F26-4FF8-B619-7A3D505E2A33}" type="presParOf" srcId="{8809B871-D8D2-453B-9E79-CB0A6BD56898}" destId="{13D9EBF1-B735-4091-91B7-2DD5F79791E5}" srcOrd="5" destOrd="0" presId="urn:microsoft.com/office/officeart/2005/8/layout/radial2"/>
    <dgm:cxn modelId="{D32ABB97-60E1-4408-B158-576B9274B6A9}" type="presParOf" srcId="{8809B871-D8D2-453B-9E79-CB0A6BD56898}" destId="{90C785B0-3869-4744-AAA5-278BFD0F0132}" srcOrd="6" destOrd="0" presId="urn:microsoft.com/office/officeart/2005/8/layout/radial2"/>
    <dgm:cxn modelId="{EAC866B1-3506-4A2B-BC58-BBDEB332479E}" type="presParOf" srcId="{90C785B0-3869-4744-AAA5-278BFD0F0132}" destId="{0FC382E6-4907-4C10-907A-3D65CCB167AD}" srcOrd="0" destOrd="0" presId="urn:microsoft.com/office/officeart/2005/8/layout/radial2"/>
    <dgm:cxn modelId="{3F2F9EA4-668C-45DB-B0FF-007CBEB757D1}" type="presParOf" srcId="{90C785B0-3869-4744-AAA5-278BFD0F0132}" destId="{F8BECE1F-BE6F-400B-80EC-A9946A2D8332}" srcOrd="1" destOrd="0" presId="urn:microsoft.com/office/officeart/2005/8/layout/radial2"/>
    <dgm:cxn modelId="{FF084D33-5BEF-4108-8F65-98852B22B37D}" type="presParOf" srcId="{8809B871-D8D2-453B-9E79-CB0A6BD56898}" destId="{7C04B4C9-FB28-43D6-A150-FE4D0B71D360}" srcOrd="7" destOrd="0" presId="urn:microsoft.com/office/officeart/2005/8/layout/radial2"/>
    <dgm:cxn modelId="{335C5758-E393-4CF4-AA51-59CCB5D424A9}" type="presParOf" srcId="{8809B871-D8D2-453B-9E79-CB0A6BD56898}" destId="{C0217579-BEE6-48E4-9B71-18F75D7DC003}" srcOrd="8" destOrd="0" presId="urn:microsoft.com/office/officeart/2005/8/layout/radial2"/>
    <dgm:cxn modelId="{3A229AD6-97F0-4008-A408-87396B746FA7}" type="presParOf" srcId="{C0217579-BEE6-48E4-9B71-18F75D7DC003}" destId="{93B60EAA-29E0-4C9B-AFC9-4DFD7C08F17F}" srcOrd="0" destOrd="0" presId="urn:microsoft.com/office/officeart/2005/8/layout/radial2"/>
    <dgm:cxn modelId="{60624846-1E97-4213-9457-CFC966653935}" type="presParOf" srcId="{C0217579-BEE6-48E4-9B71-18F75D7DC003}" destId="{E14CC81A-5D62-4B07-AFFF-343371028D71}" srcOrd="1" destOrd="0" presId="urn:microsoft.com/office/officeart/2005/8/layout/radial2"/>
    <dgm:cxn modelId="{6B9AC5CA-1768-4BB3-9A94-2921A03E6F58}" type="presParOf" srcId="{8809B871-D8D2-453B-9E79-CB0A6BD56898}" destId="{73073EAD-7605-4B1D-BA80-7186185C9359}" srcOrd="9" destOrd="0" presId="urn:microsoft.com/office/officeart/2005/8/layout/radial2"/>
    <dgm:cxn modelId="{492C936F-1AB1-4F07-811F-7AC2C4E645D4}" type="presParOf" srcId="{8809B871-D8D2-453B-9E79-CB0A6BD56898}" destId="{3B2F59EB-0403-4676-8495-AFE8C990C0B0}" srcOrd="10" destOrd="0" presId="urn:microsoft.com/office/officeart/2005/8/layout/radial2"/>
    <dgm:cxn modelId="{BD5A05A4-246B-42F9-A295-87C48851A37A}" type="presParOf" srcId="{3B2F59EB-0403-4676-8495-AFE8C990C0B0}" destId="{CA46F214-0CE4-4603-88FF-6784DE1C4F68}" srcOrd="0" destOrd="0" presId="urn:microsoft.com/office/officeart/2005/8/layout/radial2"/>
    <dgm:cxn modelId="{EDA7E528-D8D7-4FF0-8D96-DF5D9E17D296}" type="presParOf" srcId="{3B2F59EB-0403-4676-8495-AFE8C990C0B0}" destId="{9D107966-108A-45BD-8B5B-93B1C5AB7A82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114719-C508-49B4-9B4C-139EC9933E8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9D6FEF4-2485-460B-AE0E-1B42A654DA05}">
      <dgm:prSet phldrT="[Text]" custT="1"/>
      <dgm:spPr/>
      <dgm:t>
        <a:bodyPr/>
        <a:lstStyle/>
        <a:p>
          <a:r>
            <a:rPr lang="en-US" sz="1800" b="1" dirty="0" smtClean="0"/>
            <a:t>Previously trained topic model</a:t>
          </a:r>
          <a:endParaRPr lang="en-US" sz="1800" b="1" dirty="0"/>
        </a:p>
      </dgm:t>
    </dgm:pt>
    <dgm:pt modelId="{26C89FEA-969F-4C8F-BA21-F0ABC3D7FCF0}" type="parTrans" cxnId="{BCF0FCAD-27A4-4942-AC2C-8907997B09AD}">
      <dgm:prSet/>
      <dgm:spPr/>
      <dgm:t>
        <a:bodyPr/>
        <a:lstStyle/>
        <a:p>
          <a:endParaRPr lang="en-US"/>
        </a:p>
      </dgm:t>
    </dgm:pt>
    <dgm:pt modelId="{C40FAFC3-41A5-4934-B17E-5A864BB35271}" type="sibTrans" cxnId="{BCF0FCAD-27A4-4942-AC2C-8907997B09AD}">
      <dgm:prSet/>
      <dgm:spPr/>
      <dgm:t>
        <a:bodyPr/>
        <a:lstStyle/>
        <a:p>
          <a:endParaRPr lang="en-US"/>
        </a:p>
      </dgm:t>
    </dgm:pt>
    <dgm:pt modelId="{244925F6-81F0-4DD5-808B-DB1385D5654F}">
      <dgm:prSet phldrT="[Text]" custT="1"/>
      <dgm:spPr/>
      <dgm:t>
        <a:bodyPr/>
        <a:lstStyle/>
        <a:p>
          <a:r>
            <a:rPr lang="en-US" sz="1800" b="1" dirty="0" smtClean="0"/>
            <a:t>12000 topic vectors</a:t>
          </a:r>
          <a:endParaRPr lang="en-US" sz="1800" b="1" dirty="0"/>
        </a:p>
      </dgm:t>
    </dgm:pt>
    <dgm:pt modelId="{EA584776-7F3B-4AEE-94E4-769E648C9A90}" type="parTrans" cxnId="{A595C3DE-5919-4686-9E1E-97F92057F791}">
      <dgm:prSet/>
      <dgm:spPr/>
      <dgm:t>
        <a:bodyPr/>
        <a:lstStyle/>
        <a:p>
          <a:endParaRPr lang="en-US"/>
        </a:p>
      </dgm:t>
    </dgm:pt>
    <dgm:pt modelId="{1EF22383-38DC-4457-A1C5-0C1CAD9631CC}" type="sibTrans" cxnId="{A595C3DE-5919-4686-9E1E-97F92057F791}">
      <dgm:prSet/>
      <dgm:spPr/>
      <dgm:t>
        <a:bodyPr/>
        <a:lstStyle/>
        <a:p>
          <a:endParaRPr lang="en-US"/>
        </a:p>
      </dgm:t>
    </dgm:pt>
    <dgm:pt modelId="{CB8DBA93-8A0B-4E2B-8A25-ED8EA90FE8AD}">
      <dgm:prSet phldrT="[Text]" custT="1"/>
      <dgm:spPr/>
      <dgm:t>
        <a:bodyPr/>
        <a:lstStyle/>
        <a:p>
          <a:r>
            <a:rPr lang="en-US" sz="1800" b="1" dirty="0" smtClean="0"/>
            <a:t>MDS and k-means</a:t>
          </a:r>
          <a:endParaRPr lang="en-US" sz="1800" b="1" dirty="0"/>
        </a:p>
      </dgm:t>
    </dgm:pt>
    <dgm:pt modelId="{8250D07A-ECB4-497D-BE86-C6F96A6CD07E}" type="parTrans" cxnId="{7214EDCD-2C57-4EAD-83FD-C36D6FCC08FB}">
      <dgm:prSet/>
      <dgm:spPr/>
      <dgm:t>
        <a:bodyPr/>
        <a:lstStyle/>
        <a:p>
          <a:endParaRPr lang="en-US"/>
        </a:p>
      </dgm:t>
    </dgm:pt>
    <dgm:pt modelId="{EBAAC7C7-A7D8-44CE-B420-EAD28B0268E4}" type="sibTrans" cxnId="{7214EDCD-2C57-4EAD-83FD-C36D6FCC08FB}">
      <dgm:prSet/>
      <dgm:spPr/>
      <dgm:t>
        <a:bodyPr/>
        <a:lstStyle/>
        <a:p>
          <a:endParaRPr lang="en-US"/>
        </a:p>
      </dgm:t>
    </dgm:pt>
    <dgm:pt modelId="{260978E7-D4C8-4930-B30C-4E0A36149E7D}" type="pres">
      <dgm:prSet presAssocID="{BB114719-C508-49B4-9B4C-139EC9933E87}" presName="CompostProcess" presStyleCnt="0">
        <dgm:presLayoutVars>
          <dgm:dir/>
          <dgm:resizeHandles val="exact"/>
        </dgm:presLayoutVars>
      </dgm:prSet>
      <dgm:spPr/>
    </dgm:pt>
    <dgm:pt modelId="{3AA61DB5-DA43-4A4C-A56A-A6EEFB504B91}" type="pres">
      <dgm:prSet presAssocID="{BB114719-C508-49B4-9B4C-139EC9933E87}" presName="arrow" presStyleLbl="bgShp" presStyleIdx="0" presStyleCnt="1" custLinFactNeighborX="17814" custLinFactNeighborY="-2632"/>
      <dgm:spPr>
        <a:solidFill>
          <a:schemeClr val="tx1"/>
        </a:solidFill>
      </dgm:spPr>
    </dgm:pt>
    <dgm:pt modelId="{3B4C776A-0ABB-4168-8C06-97423016B91A}" type="pres">
      <dgm:prSet presAssocID="{BB114719-C508-49B4-9B4C-139EC9933E87}" presName="linearProcess" presStyleCnt="0"/>
      <dgm:spPr/>
    </dgm:pt>
    <dgm:pt modelId="{35737042-2B68-43B1-BDFF-8788FFFAA997}" type="pres">
      <dgm:prSet presAssocID="{19D6FEF4-2485-460B-AE0E-1B42A654DA05}" presName="textNode" presStyleLbl="node1" presStyleIdx="0" presStyleCnt="3" custScaleX="111090" custScaleY="1052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D56E9B-C982-473D-BEEB-787FC7C3DF60}" type="pres">
      <dgm:prSet presAssocID="{C40FAFC3-41A5-4934-B17E-5A864BB35271}" presName="sibTrans" presStyleCnt="0"/>
      <dgm:spPr/>
    </dgm:pt>
    <dgm:pt modelId="{B80F208F-390D-4D91-A05C-486C77894DC3}" type="pres">
      <dgm:prSet presAssocID="{244925F6-81F0-4DD5-808B-DB1385D5654F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27B885-86D3-4BB4-B8B0-299776F3B63D}" type="pres">
      <dgm:prSet presAssocID="{1EF22383-38DC-4457-A1C5-0C1CAD9631CC}" presName="sibTrans" presStyleCnt="0"/>
      <dgm:spPr/>
    </dgm:pt>
    <dgm:pt modelId="{52F64B9D-86AF-4C65-B257-42A7BFC3D481}" type="pres">
      <dgm:prSet presAssocID="{CB8DBA93-8A0B-4E2B-8A25-ED8EA90FE8A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F0FCAD-27A4-4942-AC2C-8907997B09AD}" srcId="{BB114719-C508-49B4-9B4C-139EC9933E87}" destId="{19D6FEF4-2485-460B-AE0E-1B42A654DA05}" srcOrd="0" destOrd="0" parTransId="{26C89FEA-969F-4C8F-BA21-F0ABC3D7FCF0}" sibTransId="{C40FAFC3-41A5-4934-B17E-5A864BB35271}"/>
    <dgm:cxn modelId="{A595C3DE-5919-4686-9E1E-97F92057F791}" srcId="{BB114719-C508-49B4-9B4C-139EC9933E87}" destId="{244925F6-81F0-4DD5-808B-DB1385D5654F}" srcOrd="1" destOrd="0" parTransId="{EA584776-7F3B-4AEE-94E4-769E648C9A90}" sibTransId="{1EF22383-38DC-4457-A1C5-0C1CAD9631CC}"/>
    <dgm:cxn modelId="{6F16BA44-97E1-4795-9EF2-56F552F5CED5}" type="presOf" srcId="{19D6FEF4-2485-460B-AE0E-1B42A654DA05}" destId="{35737042-2B68-43B1-BDFF-8788FFFAA997}" srcOrd="0" destOrd="0" presId="urn:microsoft.com/office/officeart/2005/8/layout/hProcess9"/>
    <dgm:cxn modelId="{CE0FCEE4-2266-4B66-903A-6A35CF06C0EC}" type="presOf" srcId="{BB114719-C508-49B4-9B4C-139EC9933E87}" destId="{260978E7-D4C8-4930-B30C-4E0A36149E7D}" srcOrd="0" destOrd="0" presId="urn:microsoft.com/office/officeart/2005/8/layout/hProcess9"/>
    <dgm:cxn modelId="{7214EDCD-2C57-4EAD-83FD-C36D6FCC08FB}" srcId="{BB114719-C508-49B4-9B4C-139EC9933E87}" destId="{CB8DBA93-8A0B-4E2B-8A25-ED8EA90FE8AD}" srcOrd="2" destOrd="0" parTransId="{8250D07A-ECB4-497D-BE86-C6F96A6CD07E}" sibTransId="{EBAAC7C7-A7D8-44CE-B420-EAD28B0268E4}"/>
    <dgm:cxn modelId="{E7854C96-CA95-4FEC-94AC-71227DE64583}" type="presOf" srcId="{244925F6-81F0-4DD5-808B-DB1385D5654F}" destId="{B80F208F-390D-4D91-A05C-486C77894DC3}" srcOrd="0" destOrd="0" presId="urn:microsoft.com/office/officeart/2005/8/layout/hProcess9"/>
    <dgm:cxn modelId="{23A54479-5F52-4426-921E-999E122F0599}" type="presOf" srcId="{CB8DBA93-8A0B-4E2B-8A25-ED8EA90FE8AD}" destId="{52F64B9D-86AF-4C65-B257-42A7BFC3D481}" srcOrd="0" destOrd="0" presId="urn:microsoft.com/office/officeart/2005/8/layout/hProcess9"/>
    <dgm:cxn modelId="{93DD985D-27D5-4295-98A9-D28F4A57A551}" type="presParOf" srcId="{260978E7-D4C8-4930-B30C-4E0A36149E7D}" destId="{3AA61DB5-DA43-4A4C-A56A-A6EEFB504B91}" srcOrd="0" destOrd="0" presId="urn:microsoft.com/office/officeart/2005/8/layout/hProcess9"/>
    <dgm:cxn modelId="{B0CFE97B-4E7E-4E9B-8589-186393F67874}" type="presParOf" srcId="{260978E7-D4C8-4930-B30C-4E0A36149E7D}" destId="{3B4C776A-0ABB-4168-8C06-97423016B91A}" srcOrd="1" destOrd="0" presId="urn:microsoft.com/office/officeart/2005/8/layout/hProcess9"/>
    <dgm:cxn modelId="{1D241E63-FA2F-4D66-963B-6797A606DE75}" type="presParOf" srcId="{3B4C776A-0ABB-4168-8C06-97423016B91A}" destId="{35737042-2B68-43B1-BDFF-8788FFFAA997}" srcOrd="0" destOrd="0" presId="urn:microsoft.com/office/officeart/2005/8/layout/hProcess9"/>
    <dgm:cxn modelId="{30688625-A122-4BD2-8BBB-CA80F7535B7A}" type="presParOf" srcId="{3B4C776A-0ABB-4168-8C06-97423016B91A}" destId="{D6D56E9B-C982-473D-BEEB-787FC7C3DF60}" srcOrd="1" destOrd="0" presId="urn:microsoft.com/office/officeart/2005/8/layout/hProcess9"/>
    <dgm:cxn modelId="{AFF3935D-7B43-4CF5-8DAC-FAA5CB47205A}" type="presParOf" srcId="{3B4C776A-0ABB-4168-8C06-97423016B91A}" destId="{B80F208F-390D-4D91-A05C-486C77894DC3}" srcOrd="2" destOrd="0" presId="urn:microsoft.com/office/officeart/2005/8/layout/hProcess9"/>
    <dgm:cxn modelId="{220B80D7-9885-4B02-BFDD-6E06756A3DAA}" type="presParOf" srcId="{3B4C776A-0ABB-4168-8C06-97423016B91A}" destId="{FA27B885-86D3-4BB4-B8B0-299776F3B63D}" srcOrd="3" destOrd="0" presId="urn:microsoft.com/office/officeart/2005/8/layout/hProcess9"/>
    <dgm:cxn modelId="{97A5A90D-81A4-4A9D-9F2A-811A4D66250D}" type="presParOf" srcId="{3B4C776A-0ABB-4168-8C06-97423016B91A}" destId="{52F64B9D-86AF-4C65-B257-42A7BFC3D48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A315CCB5-2AF1-4570-88E0-B9911E6D2D4C}" type="datetimeFigureOut">
              <a:rPr lang="en-US" smtClean="0"/>
              <a:pPr/>
              <a:t>8/16/2010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B61A3BAD-8EC3-4CDC-9407-B574D6CF685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tat.ethz.ch/R-manual/R-patched/library/stats/html/cmdscale.html" TargetMode="External"/><Relationship Id="rId7" Type="http://schemas.openxmlformats.org/officeDocument/2006/relationships/hyperlink" Target="http://stat.ethz.ch/R-manual/R-patched/library/stats/html/kmeans.html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en.wikipedia.org/wiki/K-means_clustering" TargetMode="External"/><Relationship Id="rId5" Type="http://schemas.openxmlformats.org/officeDocument/2006/relationships/hyperlink" Target="http://en.wikipedia.org/wiki/Multidimensional_scaling" TargetMode="External"/><Relationship Id="rId4" Type="http://schemas.openxmlformats.org/officeDocument/2006/relationships/hyperlink" Target="http://stat.ethz.ch/R-manual/R-patched/library/stats/html/dist.html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A3BAD-8EC3-4CDC-9407-B574D6CF685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Oprah Winfrey was more about style</a:t>
            </a:r>
          </a:p>
          <a:p>
            <a:r>
              <a:rPr lang="en-US" dirty="0" err="1" smtClean="0"/>
              <a:t>Wc</a:t>
            </a:r>
            <a:r>
              <a:rPr lang="en-US" dirty="0" smtClean="0"/>
              <a:t> was more about substance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A3BAD-8EC3-4CDC-9407-B574D6CF6851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A3BAD-8EC3-4CDC-9407-B574D6CF6851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http://stat.ethz.ch/R-manual/R-patched/library/stats/html/cmdscale.html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http://stat.ethz.ch/R-manual/R-patched/library/stats/html/dist.html</a:t>
            </a:r>
            <a:endParaRPr lang="en-US" dirty="0" smtClean="0"/>
          </a:p>
          <a:p>
            <a:r>
              <a:rPr lang="en-US" dirty="0" smtClean="0">
                <a:hlinkClick r:id="rId5"/>
              </a:rPr>
              <a:t>http://en.wikipedia.org/wiki/Multidimensional_scaling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hlinkClick r:id="rId6"/>
              </a:rPr>
              <a:t>http://en.wikipedia.org/wiki/K-means_clustering</a:t>
            </a:r>
            <a:endParaRPr lang="en-US" dirty="0" smtClean="0"/>
          </a:p>
          <a:p>
            <a:r>
              <a:rPr lang="en-US" smtClean="0">
                <a:hlinkClick r:id="rId7"/>
              </a:rPr>
              <a:t>http://stat.ethz.ch/R-manual/R-patched/library/stats/html/kmeans.html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A3BAD-8EC3-4CDC-9407-B574D6CF6851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Convergence – when assignments no longer change</a:t>
            </a:r>
          </a:p>
          <a:p>
            <a:pPr marL="241653" indent="-241653">
              <a:buAutoNum type="arabicPeriod"/>
            </a:pPr>
            <a:r>
              <a:rPr lang="en-US" dirty="0" smtClean="0"/>
              <a:t>k random centers, </a:t>
            </a:r>
          </a:p>
          <a:p>
            <a:pPr marL="241653" indent="-241653">
              <a:buAutoNum type="arabicPeriod"/>
            </a:pPr>
            <a:r>
              <a:rPr lang="en-US" dirty="0" smtClean="0"/>
              <a:t>assign data points to the nearest cluster center</a:t>
            </a:r>
          </a:p>
          <a:p>
            <a:pPr marL="241653" indent="-241653">
              <a:buAutoNum type="arabicPeriod"/>
            </a:pPr>
            <a:r>
              <a:rPr lang="en-US" dirty="0" smtClean="0"/>
              <a:t>Calculate new </a:t>
            </a:r>
            <a:r>
              <a:rPr lang="en-US" dirty="0" err="1" smtClean="0"/>
              <a:t>centroid</a:t>
            </a:r>
            <a:r>
              <a:rPr lang="en-US" dirty="0" smtClean="0"/>
              <a:t> as mean</a:t>
            </a:r>
          </a:p>
          <a:p>
            <a:pPr marL="241653" indent="-241653">
              <a:buAutoNum type="arabicPeriod"/>
            </a:pPr>
            <a:r>
              <a:rPr lang="en-US" baseline="0" dirty="0" smtClean="0"/>
              <a:t> repeats steps 2 and 4 until convergence is reached…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1A3BAD-8EC3-4CDC-9407-B574D6CF6851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C418-0C5B-4E7F-A521-123429022EFC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CA945-77C7-40B3-8F50-44E7DB1C8C2A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16D66-5DE8-4C93-95DE-7F0573CD8E97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27A07-3718-4F2E-9D9C-99B40B8E3DD9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3A461-466D-4C20-9BEC-D5B20F131490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6CDFE-7CBB-4301-B7EF-C339211FF7F8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DEAB3-3363-458F-A399-D44BD1B2B708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8789A-755C-402A-BD0B-D2399A3069B8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38EFE-79D4-49A5-9374-66CF5C61CCCB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EB050-25B3-4201-8675-3E0A6BB0F07D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DB63D-C9A2-471A-B6FF-F0E5CD824498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B4933-5946-4D17-81FA-6654742A47A4}" type="datetime1">
              <a:rPr lang="en-US" smtClean="0"/>
              <a:pPr/>
              <a:t>8/16/2010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wellow.com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524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Clustering short status messages:</a:t>
            </a:r>
            <a:br>
              <a:rPr lang="en-US" dirty="0" smtClean="0"/>
            </a:br>
            <a:r>
              <a:rPr lang="en-US" dirty="0" smtClean="0"/>
              <a:t>A topic model based approach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6172200"/>
            <a:ext cx="5419725" cy="534987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2286000"/>
            <a:ext cx="5486400" cy="2895600"/>
          </a:xfrm>
          <a:ln>
            <a:solidFill>
              <a:schemeClr val="bg1"/>
            </a:solidFill>
          </a:ln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en-US" sz="2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Masters Thesis Defense</a:t>
            </a:r>
          </a:p>
          <a:p>
            <a:pPr algn="l">
              <a:lnSpc>
                <a:spcPct val="80000"/>
              </a:lnSpc>
            </a:pPr>
            <a:r>
              <a:rPr lang="en-US" sz="20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Anand</a:t>
            </a:r>
            <a:r>
              <a:rPr lang="en-US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Karandikar</a:t>
            </a:r>
            <a:endParaRPr lang="en-US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80000"/>
              </a:lnSpc>
            </a:pPr>
            <a:endParaRPr lang="en-US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80000"/>
              </a:lnSpc>
            </a:pPr>
            <a:r>
              <a:rPr lang="en-US" sz="2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Advisor: </a:t>
            </a:r>
            <a:r>
              <a:rPr lang="en-US" sz="20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Dr. </a:t>
            </a:r>
            <a:r>
              <a:rPr lang="en-US" sz="2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Tim </a:t>
            </a:r>
            <a:r>
              <a:rPr lang="en-US" sz="20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Finin</a:t>
            </a:r>
            <a:endParaRPr lang="en-US" sz="20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80000"/>
              </a:lnSpc>
            </a:pPr>
            <a:endParaRPr lang="en-US" sz="2000" dirty="0">
              <a:solidFill>
                <a:schemeClr val="tx2"/>
              </a:solidFill>
            </a:endParaRPr>
          </a:p>
          <a:p>
            <a:pPr algn="l">
              <a:lnSpc>
                <a:spcPct val="80000"/>
              </a:lnSpc>
            </a:pPr>
            <a:r>
              <a:rPr lang="en-US" sz="12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Date: </a:t>
            </a:r>
            <a:r>
              <a:rPr lang="en-US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26</a:t>
            </a:r>
            <a:r>
              <a:rPr lang="en-US" sz="12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July 2010</a:t>
            </a:r>
            <a:endParaRPr lang="en-US" sz="12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80000"/>
              </a:lnSpc>
            </a:pPr>
            <a:r>
              <a:rPr lang="en-US" sz="12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Time: </a:t>
            </a:r>
            <a:r>
              <a:rPr lang="en-US" sz="1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9:00 </a:t>
            </a:r>
            <a:r>
              <a:rPr lang="en-US" sz="12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am</a:t>
            </a:r>
          </a:p>
          <a:p>
            <a:pPr algn="l">
              <a:lnSpc>
                <a:spcPct val="80000"/>
              </a:lnSpc>
            </a:pPr>
            <a:r>
              <a:rPr lang="en-US" sz="12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Place: ITE 325B</a:t>
            </a:r>
          </a:p>
          <a:p>
            <a:pPr algn="l">
              <a:lnSpc>
                <a:spcPct val="80000"/>
              </a:lnSpc>
            </a:pPr>
            <a:endParaRPr lang="en-US" sz="1200" b="1" dirty="0">
              <a:solidFill>
                <a:srgbClr val="0033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05600" y="4554379"/>
            <a:ext cx="1676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http://www.binterest.com/</a:t>
            </a:r>
            <a:endParaRPr lang="en-US" sz="1000" dirty="0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5966" y="2295034"/>
            <a:ext cx="2903234" cy="227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Thesis Contributions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/>
            <a:r>
              <a:rPr lang="en-US" dirty="0" smtClean="0"/>
              <a:t>Determine a topic model that is </a:t>
            </a:r>
            <a:r>
              <a:rPr lang="en-US" i="1" dirty="0" smtClean="0"/>
              <a:t>“optimal”</a:t>
            </a:r>
            <a:r>
              <a:rPr lang="en-US" dirty="0" smtClean="0"/>
              <a:t> for clustering tweets by determining good parameters to build a topic model in terms of dataset type, dataset size and number of topics.</a:t>
            </a:r>
          </a:p>
          <a:p>
            <a:pPr marL="914400" lvl="1" indent="-514350">
              <a:buFont typeface="Arial" pitchFamily="34" charset="0"/>
              <a:buChar char="•"/>
            </a:pPr>
            <a:endParaRPr lang="en-US" dirty="0" smtClean="0"/>
          </a:p>
          <a:p>
            <a:pPr marL="514350" indent="-514350"/>
            <a:r>
              <a:rPr lang="en-US" dirty="0" smtClean="0"/>
              <a:t>Cluster tweets based on topic similarity.</a:t>
            </a:r>
          </a:p>
          <a:p>
            <a:pPr marL="514350" indent="-514350">
              <a:buNone/>
            </a:pPr>
            <a:endParaRPr lang="en-US" dirty="0" smtClean="0"/>
          </a:p>
          <a:p>
            <a:pPr marL="514350" indent="-514350"/>
            <a:r>
              <a:rPr lang="en-US" dirty="0" smtClean="0"/>
              <a:t>Cluster twitter users using topic models.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See full siz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0" y="304800"/>
            <a:ext cx="1266825" cy="1123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67056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295400"/>
            <a:ext cx="5562600" cy="5135563"/>
          </a:xfrm>
        </p:spPr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Motivation</a:t>
            </a:r>
          </a:p>
          <a:p>
            <a:r>
              <a:rPr lang="en-US" dirty="0" smtClean="0"/>
              <a:t>Related work</a:t>
            </a:r>
          </a:p>
          <a:p>
            <a:r>
              <a:rPr lang="en-US" dirty="0" smtClean="0"/>
              <a:t>Approach</a:t>
            </a:r>
          </a:p>
          <a:p>
            <a:r>
              <a:rPr lang="en-US" dirty="0" smtClean="0"/>
              <a:t>Experiments and results</a:t>
            </a:r>
          </a:p>
          <a:p>
            <a:r>
              <a:rPr lang="en-US" dirty="0" smtClean="0"/>
              <a:t>Conclusion</a:t>
            </a:r>
          </a:p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r>
              <a:rPr lang="en-US" dirty="0" smtClean="0"/>
              <a:t>Rise of online social media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1371600"/>
            <a:ext cx="44958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Ability to rapidly disseminate information. A medium of communication and information sharing.</a:t>
            </a:r>
          </a:p>
          <a:p>
            <a:endParaRPr lang="en-US" sz="2400" dirty="0" smtClean="0"/>
          </a:p>
          <a:p>
            <a:r>
              <a:rPr lang="en-US" sz="2400" dirty="0" smtClean="0"/>
              <a:t>Twitter, </a:t>
            </a:r>
            <a:r>
              <a:rPr lang="en-US" sz="2400" dirty="0" err="1" smtClean="0"/>
              <a:t>Facebook</a:t>
            </a:r>
            <a:r>
              <a:rPr lang="en-US" sz="2400" dirty="0" smtClean="0"/>
              <a:t>, </a:t>
            </a:r>
            <a:r>
              <a:rPr lang="en-US" sz="2400" dirty="0" err="1" smtClean="0"/>
              <a:t>Flickr</a:t>
            </a:r>
            <a:r>
              <a:rPr lang="en-US" sz="2400" dirty="0" smtClean="0"/>
              <a:t> and </a:t>
            </a:r>
            <a:r>
              <a:rPr lang="en-US" sz="2400" dirty="0" err="1" smtClean="0"/>
              <a:t>Youtube</a:t>
            </a:r>
            <a:r>
              <a:rPr lang="en-US" sz="2400" dirty="0" smtClean="0"/>
              <a:t> facilitate  information sharing via text, hyperlinks, photos, video etc.</a:t>
            </a:r>
          </a:p>
          <a:p>
            <a:endParaRPr lang="en-US" sz="2400" dirty="0" smtClean="0"/>
          </a:p>
          <a:p>
            <a:r>
              <a:rPr lang="en-US" sz="2400" dirty="0" smtClean="0"/>
              <a:t>Status updates or tweets (for Twitter) can contain text, emoticon, link or their combination.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1" y="1523999"/>
            <a:ext cx="4800600" cy="477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Basics…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Topic models are generative models.</a:t>
            </a:r>
          </a:p>
          <a:p>
            <a:r>
              <a:rPr lang="en-US" dirty="0" smtClean="0"/>
              <a:t>The basic idea is to describe a document as mixture of different topics. </a:t>
            </a:r>
          </a:p>
          <a:p>
            <a:r>
              <a:rPr lang="en-US" dirty="0" smtClean="0"/>
              <a:t>A topic is simply a collection of words that occur frequently with each other.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 Box 29"/>
          <p:cNvSpPr txBox="1">
            <a:spLocks noChangeArrowheads="1"/>
          </p:cNvSpPr>
          <p:nvPr/>
        </p:nvSpPr>
        <p:spPr bwMode="auto">
          <a:xfrm>
            <a:off x="838200" y="4724401"/>
            <a:ext cx="7391400" cy="1477328"/>
          </a:xfrm>
          <a:prstGeom prst="rect">
            <a:avLst/>
          </a:prstGeom>
          <a:solidFill>
            <a:srgbClr val="DDF0F1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 dirty="0">
                <a:latin typeface="Arial" charset="0"/>
              </a:rPr>
              <a:t>Properties of </a:t>
            </a:r>
            <a:r>
              <a:rPr lang="en-US" sz="2000" b="1" dirty="0" smtClean="0">
                <a:latin typeface="Arial" charset="0"/>
              </a:rPr>
              <a:t>interest</a:t>
            </a:r>
            <a:endParaRPr lang="en-US" sz="2000" b="1" dirty="0">
              <a:latin typeface="Arial" charset="0"/>
            </a:endParaRPr>
          </a:p>
          <a:p>
            <a:pPr algn="l">
              <a:spcBef>
                <a:spcPct val="50000"/>
              </a:spcBef>
            </a:pPr>
            <a:r>
              <a:rPr lang="en-US" sz="2000" dirty="0" smtClean="0">
                <a:latin typeface="Arial" charset="0"/>
              </a:rPr>
              <a:t>Bag of words model, unsupervised learning, identify latent relationships in the data, document represented as a numerical vector</a:t>
            </a:r>
            <a:endParaRPr lang="en-US" sz="20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fontScale="77500" lnSpcReduction="20000"/>
          </a:bodyPr>
          <a:lstStyle/>
          <a:p>
            <a:r>
              <a:rPr lang="en-US" sz="3100" dirty="0" smtClean="0"/>
              <a:t>Content oriented analysis applying NLP techniques is difficult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3100" dirty="0" smtClean="0"/>
              <a:t>Short length of messages, about 140 characters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3100" dirty="0" smtClean="0"/>
              <a:t>Lack of grammar rules. Use of abbreviations and slangs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3100" dirty="0" smtClean="0"/>
              <a:t>Implied references to entities</a:t>
            </a:r>
          </a:p>
          <a:p>
            <a:pPr marL="971550" lvl="1" indent="-514350">
              <a:buNone/>
            </a:pPr>
            <a:endParaRPr lang="en-US" sz="3100" dirty="0" smtClean="0"/>
          </a:p>
          <a:p>
            <a:pPr marL="571500" indent="-514350"/>
            <a:r>
              <a:rPr lang="en-US" sz="3100" dirty="0" smtClean="0"/>
              <a:t>Topic models can address above mentioned difficulties.</a:t>
            </a:r>
          </a:p>
          <a:p>
            <a:pPr marL="571500" indent="-514350"/>
            <a:endParaRPr lang="en-US" sz="3100" dirty="0" smtClean="0"/>
          </a:p>
          <a:p>
            <a:pPr marL="571500" indent="-514350"/>
            <a:r>
              <a:rPr lang="en-US" sz="3100" dirty="0" smtClean="0"/>
              <a:t>Clustering will help research community to categorize tweets based on their content without the need for labeled data.</a:t>
            </a:r>
          </a:p>
          <a:p>
            <a:pPr marL="571500" indent="-514350">
              <a:buNone/>
            </a:pPr>
            <a:endParaRPr lang="en-US" sz="3100" dirty="0" smtClean="0"/>
          </a:p>
          <a:p>
            <a:pPr marL="571500" indent="-514350"/>
            <a:r>
              <a:rPr lang="en-US" sz="3100" dirty="0" smtClean="0"/>
              <a:t>Such clustering will further help users to discover other users who post about topics of their liking or interest.</a:t>
            </a:r>
          </a:p>
          <a:p>
            <a:pPr marL="571500" indent="-514350"/>
            <a:endParaRPr lang="en-US" dirty="0" smtClean="0"/>
          </a:p>
          <a:p>
            <a:pPr>
              <a:buNone/>
            </a:pPr>
            <a:endParaRPr lang="en-US" sz="19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96962"/>
          </a:xfrm>
        </p:spPr>
        <p:txBody>
          <a:bodyPr/>
          <a:lstStyle/>
          <a:p>
            <a:r>
              <a:rPr lang="en-US" dirty="0" smtClean="0"/>
              <a:t>Related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48200"/>
          </a:xfrm>
        </p:spPr>
        <p:txBody>
          <a:bodyPr>
            <a:normAutofit fontScale="92500" lnSpcReduction="20000"/>
          </a:bodyPr>
          <a:lstStyle/>
          <a:p>
            <a:pPr marL="514350" indent="-514350"/>
            <a:r>
              <a:rPr lang="en-US" dirty="0" smtClean="0"/>
              <a:t>Discover topics covered by papers in PNAS.    </a:t>
            </a:r>
          </a:p>
          <a:p>
            <a:pPr marL="514350" indent="-514350">
              <a:buNone/>
            </a:pPr>
            <a:r>
              <a:rPr lang="en-US" sz="3000" dirty="0" smtClean="0">
                <a:solidFill>
                  <a:srgbClr val="00B0F0"/>
                </a:solidFill>
              </a:rPr>
              <a:t>       </a:t>
            </a:r>
            <a:r>
              <a:rPr lang="en-US" sz="3000" dirty="0" smtClean="0">
                <a:solidFill>
                  <a:schemeClr val="tx2"/>
                </a:solidFill>
              </a:rPr>
              <a:t>These were used to identify relationships between various science disciplines and finding latest trends.</a:t>
            </a:r>
            <a:endParaRPr lang="en-US" sz="3000" baseline="30000" dirty="0" smtClean="0">
              <a:solidFill>
                <a:schemeClr val="tx2"/>
              </a:solidFill>
            </a:endParaRPr>
          </a:p>
          <a:p>
            <a:pPr marL="514350" indent="-514350"/>
            <a:endParaRPr lang="en-US" baseline="30000" dirty="0" smtClean="0"/>
          </a:p>
          <a:p>
            <a:pPr marL="514350" indent="-514350"/>
            <a:r>
              <a:rPr lang="en-US" dirty="0" smtClean="0"/>
              <a:t>Author-topic models 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00B0F0"/>
                </a:solidFill>
              </a:rPr>
              <a:t>      </a:t>
            </a:r>
            <a:r>
              <a:rPr lang="en-US" sz="3000" dirty="0" smtClean="0">
                <a:solidFill>
                  <a:schemeClr val="tx2"/>
                </a:solidFill>
              </a:rPr>
              <a:t>To discover topic trends, finding authors who most likely tend to write on certain topics.</a:t>
            </a:r>
          </a:p>
          <a:p>
            <a:pPr marL="514350" indent="-514350"/>
            <a:endParaRPr lang="en-US" baseline="30000" dirty="0" smtClean="0"/>
          </a:p>
          <a:p>
            <a:pPr marL="514350" indent="-514350"/>
            <a:r>
              <a:rPr lang="en-US" dirty="0" smtClean="0"/>
              <a:t>Detect topics in biomedical text. </a:t>
            </a:r>
          </a:p>
          <a:p>
            <a:pPr marL="514350" indent="-514350">
              <a:buNone/>
            </a:pPr>
            <a:r>
              <a:rPr lang="en-US" dirty="0" smtClean="0"/>
              <a:t>      </a:t>
            </a:r>
            <a:r>
              <a:rPr lang="en-US" dirty="0" smtClean="0">
                <a:solidFill>
                  <a:schemeClr val="tx2"/>
                </a:solidFill>
              </a:rPr>
              <a:t>It performs topic based clustering using unsupervised hierarchical clustering algorithms.</a:t>
            </a:r>
          </a:p>
          <a:p>
            <a:pPr marL="514350" indent="-514350"/>
            <a:endParaRPr lang="en-US" dirty="0" smtClean="0">
              <a:solidFill>
                <a:srgbClr val="00B0F0"/>
              </a:solidFill>
            </a:endParaRPr>
          </a:p>
          <a:p>
            <a:endParaRPr lang="en-US" baseline="300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Related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Autofit/>
          </a:bodyPr>
          <a:lstStyle/>
          <a:p>
            <a:r>
              <a:rPr lang="en-US" sz="2700" dirty="0" smtClean="0"/>
              <a:t>Smarter </a:t>
            </a:r>
            <a:r>
              <a:rPr lang="en-US" sz="2700" dirty="0" err="1" smtClean="0"/>
              <a:t>BlogRoll</a:t>
            </a:r>
            <a:r>
              <a:rPr lang="en-US" sz="2700" dirty="0" smtClean="0"/>
              <a:t>  augments a </a:t>
            </a:r>
            <a:r>
              <a:rPr lang="en-US" sz="2700" dirty="0" err="1" smtClean="0"/>
              <a:t>blogroll</a:t>
            </a:r>
            <a:r>
              <a:rPr lang="en-US" sz="2700" dirty="0" smtClean="0"/>
              <a:t> with information about current topics of the blogs in that blog roll.</a:t>
            </a:r>
          </a:p>
          <a:p>
            <a:endParaRPr lang="en-US" sz="2700" dirty="0" smtClean="0"/>
          </a:p>
          <a:p>
            <a:r>
              <a:rPr lang="en-US" sz="2700" dirty="0" smtClean="0"/>
              <a:t>Map content in Twitter feed into dimensions that correspond roughly to substance, style, status and social characteristics of posts.</a:t>
            </a:r>
          </a:p>
          <a:p>
            <a:endParaRPr lang="en-US" sz="2700" dirty="0" smtClean="0"/>
          </a:p>
          <a:p>
            <a:r>
              <a:rPr lang="en-US" sz="2700" dirty="0" smtClean="0"/>
              <a:t>Identify latent patterns like informational and emotional messages in Earthquake and Tsunami data sets collected from Twitter.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0573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Topic models can be trained using different datasets, varying size of training data and varying number of topics.  </a:t>
            </a:r>
          </a:p>
          <a:p>
            <a:pPr>
              <a:buNone/>
            </a:pPr>
            <a:r>
              <a:rPr lang="en-US" b="1" dirty="0" smtClean="0"/>
              <a:t>    </a:t>
            </a:r>
            <a:r>
              <a:rPr lang="en-US" dirty="0" smtClean="0"/>
              <a:t>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3886200"/>
            <a:ext cx="7543800" cy="224676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/>
              <a:t>Problem Definition: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smtClean="0"/>
              <a:t>Given that we have topic models with varying parameters, to determine which topic model configuration is </a:t>
            </a:r>
            <a:r>
              <a:rPr lang="en-US" sz="2800" i="1" dirty="0" smtClean="0"/>
              <a:t>“optimal”</a:t>
            </a:r>
            <a:r>
              <a:rPr lang="en-US" sz="2800" dirty="0" smtClean="0"/>
              <a:t> for clustering tweets.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24800" cy="27432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>
              <a:buNone/>
            </a:pPr>
            <a:r>
              <a:rPr lang="en-US" sz="2800" b="1" dirty="0" smtClean="0"/>
              <a:t>    Problem Definition:</a:t>
            </a:r>
          </a:p>
          <a:p>
            <a:pPr>
              <a:buNone/>
            </a:pPr>
            <a:endParaRPr lang="en-US" sz="2800" b="1" dirty="0" smtClean="0"/>
          </a:p>
          <a:p>
            <a:pPr>
              <a:buNone/>
            </a:pPr>
            <a:r>
              <a:rPr lang="en-US" dirty="0" smtClean="0"/>
              <a:t>    </a:t>
            </a:r>
            <a:r>
              <a:rPr lang="en-US" sz="2800" dirty="0" smtClean="0"/>
              <a:t>Given a set of twitter users and their tweets, cluster the twitter users based on similarity in the content they tweet about.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err="1" smtClean="0"/>
              <a:t>Twitterdb</a:t>
            </a:r>
            <a:r>
              <a:rPr lang="en-US" dirty="0" smtClean="0"/>
              <a:t> dataset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1"/>
            <a:ext cx="8382000" cy="9905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	The total collection is about 150 million tweets from 1.5 million users, collected over a period of 20 months (during 2007–2008)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71800" y="2286000"/>
            <a:ext cx="609599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457200" y="2514600"/>
          <a:ext cx="2286000" cy="2929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143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Language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Percentage</a:t>
                      </a:r>
                      <a:endParaRPr lang="en-US" sz="1600" dirty="0"/>
                    </a:p>
                  </a:txBody>
                  <a:tcPr/>
                </a:tc>
              </a:tr>
              <a:tr h="44167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English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32.4 %</a:t>
                      </a:r>
                      <a:endParaRPr lang="en-US" sz="1600" dirty="0"/>
                    </a:p>
                  </a:txBody>
                  <a:tcPr/>
                </a:tc>
              </a:tr>
              <a:tr h="34366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Scots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12.5 %</a:t>
                      </a:r>
                      <a:endParaRPr lang="en-US" sz="1600" dirty="0"/>
                    </a:p>
                  </a:txBody>
                  <a:tcPr/>
                </a:tc>
              </a:tr>
              <a:tr h="43738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Japanese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7.4 %</a:t>
                      </a:r>
                      <a:endParaRPr lang="en-US" sz="1600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Catalan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5.2 %</a:t>
                      </a:r>
                      <a:endParaRPr lang="en-US" sz="1600" dirty="0"/>
                    </a:p>
                  </a:txBody>
                  <a:tcPr/>
                </a:tc>
              </a:tr>
              <a:tr h="46863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German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3.9 %</a:t>
                      </a:r>
                      <a:endParaRPr lang="en-US" sz="1600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Danish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3.1 %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81000" y="6400800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Approx. 48 million English tweets that can be used 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24200" cy="715962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/>
              <a:t>TAC KBP Corpus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1"/>
            <a:ext cx="8229600" cy="1600200"/>
          </a:xfrm>
        </p:spPr>
        <p:txBody>
          <a:bodyPr>
            <a:normAutofit lnSpcReduction="10000"/>
          </a:bodyPr>
          <a:lstStyle/>
          <a:p>
            <a:pPr marL="571500" indent="-571500"/>
            <a:r>
              <a:rPr lang="en-US" sz="2400" dirty="0" smtClean="0"/>
              <a:t>This was basically 2009 TAC KBP corpus with approximately 377K newswire articles from </a:t>
            </a:r>
            <a:r>
              <a:rPr lang="en-US" sz="2400" dirty="0" err="1" smtClean="0"/>
              <a:t>Agence</a:t>
            </a:r>
            <a:r>
              <a:rPr lang="en-US" sz="2400" dirty="0" smtClean="0"/>
              <a:t> France-</a:t>
            </a:r>
            <a:r>
              <a:rPr lang="en-US" sz="2400" dirty="0" err="1" smtClean="0"/>
              <a:t>Presse</a:t>
            </a:r>
            <a:r>
              <a:rPr lang="en-US" sz="2400" dirty="0" smtClean="0"/>
              <a:t> (AFP)</a:t>
            </a:r>
          </a:p>
          <a:p>
            <a:pPr marL="571500" indent="-571500"/>
            <a:r>
              <a:rPr lang="en-US" sz="2400" dirty="0" smtClean="0"/>
              <a:t>About half articles were from 2007 and half from 2008 with a few (less than 1%) from 1994-2006.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356351"/>
            <a:ext cx="533400" cy="196849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2590800"/>
            <a:ext cx="434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Disaster Events dataset</a:t>
            </a:r>
            <a:endParaRPr lang="en-US" sz="32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276600" y="3276600"/>
          <a:ext cx="5105400" cy="33647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52700"/>
                <a:gridCol w="2552700"/>
              </a:tblGrid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Event 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Source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DC snow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 thunderstorm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Haiti earthquake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Afghanistan war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China mine blasts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Gulf oil spills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</a:tr>
              <a:tr h="4386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California fires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Twitterdb</a:t>
                      </a:r>
                      <a:endParaRPr lang="en-US" dirty="0"/>
                    </a:p>
                  </a:txBody>
                  <a:tcPr/>
                </a:tc>
              </a:tr>
              <a:tr h="36236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Gustav hurricane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Twitterdb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09600" y="4038600"/>
            <a:ext cx="21336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1500 tweets per event</a:t>
            </a:r>
          </a:p>
          <a:p>
            <a:endParaRPr lang="en-US" sz="2200" dirty="0" smtClean="0"/>
          </a:p>
          <a:p>
            <a:r>
              <a:rPr lang="en-US" sz="2200" dirty="0" smtClean="0"/>
              <a:t>Hence a total of 12k tweets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4800600" cy="639762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/>
              <a:t>Supplementary test dataset</a:t>
            </a:r>
            <a:endParaRPr lang="en-US" sz="32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81000" y="931433"/>
          <a:ext cx="5791200" cy="120216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30400"/>
                <a:gridCol w="1930400"/>
                <a:gridCol w="1930400"/>
              </a:tblGrid>
              <a:tr h="47064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Event 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Source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# tweets</a:t>
                      </a:r>
                      <a:endParaRPr lang="en-US" dirty="0"/>
                    </a:p>
                  </a:txBody>
                  <a:tcPr/>
                </a:tc>
              </a:tr>
              <a:tr h="33617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Hurricane Alex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API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624</a:t>
                      </a:r>
                      <a:endParaRPr lang="en-US" dirty="0"/>
                    </a:p>
                  </a:txBody>
                  <a:tcPr/>
                </a:tc>
              </a:tr>
              <a:tr h="33617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China</a:t>
                      </a:r>
                      <a:r>
                        <a:rPr lang="en-US" baseline="0" dirty="0" smtClean="0"/>
                        <a:t> earthquake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Twitterdb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04800" y="2362200"/>
            <a:ext cx="838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Manually scanned through all 1000 tweets to make sure they are relevant to the respective event.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3048000"/>
            <a:ext cx="7696200" cy="344709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Sample Twitter API queries</a:t>
            </a:r>
          </a:p>
          <a:p>
            <a:endParaRPr lang="en-US" b="1" dirty="0" smtClean="0"/>
          </a:p>
          <a:p>
            <a:r>
              <a:rPr lang="en-US" b="1" dirty="0" smtClean="0"/>
              <a:t>Using words, </a:t>
            </a:r>
            <a:r>
              <a:rPr lang="en-US" b="1" dirty="0" err="1" smtClean="0"/>
              <a:t>hashtags</a:t>
            </a:r>
            <a:r>
              <a:rPr lang="en-US" b="1" dirty="0" smtClean="0"/>
              <a:t> and date ranges for querying</a:t>
            </a:r>
          </a:p>
          <a:p>
            <a:r>
              <a:rPr lang="en-US" dirty="0" smtClean="0"/>
              <a:t>Haiti earthquake in Jan 2010: </a:t>
            </a:r>
            <a:r>
              <a:rPr lang="en-US" dirty="0" err="1" smtClean="0"/>
              <a:t>haiti</a:t>
            </a:r>
            <a:r>
              <a:rPr lang="en-US" dirty="0" smtClean="0"/>
              <a:t> earthquake # </a:t>
            </a:r>
            <a:r>
              <a:rPr lang="en-US" dirty="0" err="1" smtClean="0"/>
              <a:t>haiti</a:t>
            </a:r>
            <a:r>
              <a:rPr lang="en-US" dirty="0" smtClean="0"/>
              <a:t> since:2010-01-12 until:2010-01-16</a:t>
            </a:r>
          </a:p>
          <a:p>
            <a:endParaRPr lang="en-US" dirty="0" smtClean="0"/>
          </a:p>
          <a:p>
            <a:r>
              <a:rPr lang="en-US" b="1" dirty="0" smtClean="0"/>
              <a:t>Using words, date ranges and location</a:t>
            </a:r>
          </a:p>
          <a:p>
            <a:r>
              <a:rPr lang="en-US" dirty="0" smtClean="0"/>
              <a:t>Washington DC snow blizzard in Feb 2010: snow since:2010-02-25 until:2010-02-28 near:”Washington DC” within:25mi</a:t>
            </a:r>
          </a:p>
          <a:p>
            <a:endParaRPr lang="en-US" b="1" dirty="0" smtClean="0"/>
          </a:p>
          <a:p>
            <a:r>
              <a:rPr lang="en-US" sz="1600" dirty="0" smtClean="0"/>
              <a:t>An eyeballing resulted in approximately 97% tweets obtained this way relevant to the event name in our Disaster events dataset.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33400" y="152400"/>
            <a:ext cx="4114800" cy="838200"/>
          </a:xfrm>
        </p:spPr>
        <p:txBody>
          <a:bodyPr/>
          <a:lstStyle/>
          <a:p>
            <a:r>
              <a:rPr lang="en-US" dirty="0" smtClean="0"/>
              <a:t>Approach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5087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Can 5"/>
          <p:cNvSpPr/>
          <p:nvPr/>
        </p:nvSpPr>
        <p:spPr>
          <a:xfrm>
            <a:off x="76200" y="2743200"/>
            <a:ext cx="1219200" cy="1371600"/>
          </a:xfrm>
          <a:prstGeom prst="can">
            <a:avLst/>
          </a:prstGeom>
          <a:solidFill>
            <a:schemeClr val="accent3">
              <a:alpha val="46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Training Corpus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1371600" y="3276600"/>
            <a:ext cx="457200" cy="2286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905000" y="2819400"/>
            <a:ext cx="1371600" cy="1219200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MALLET</a:t>
            </a: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topic modeler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Can 11"/>
          <p:cNvSpPr/>
          <p:nvPr/>
        </p:nvSpPr>
        <p:spPr>
          <a:xfrm>
            <a:off x="3962400" y="762000"/>
            <a:ext cx="1676400" cy="1295400"/>
          </a:xfrm>
          <a:prstGeom prst="can">
            <a:avLst/>
          </a:prstGeom>
          <a:solidFill>
            <a:schemeClr val="accent3">
              <a:alpha val="3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Disaster Events data with 12000 tweets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4648200" y="2133600"/>
            <a:ext cx="152400" cy="5334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5562600" y="3352800"/>
            <a:ext cx="5334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 Single Corner Rectangle 16"/>
          <p:cNvSpPr/>
          <p:nvPr/>
        </p:nvSpPr>
        <p:spPr>
          <a:xfrm>
            <a:off x="7696200" y="4419600"/>
            <a:ext cx="1371600" cy="1219200"/>
          </a:xfrm>
          <a:prstGeom prst="round1Rect">
            <a:avLst/>
          </a:prstGeom>
          <a:gradFill>
            <a:gsLst>
              <a:gs pos="0">
                <a:srgbClr val="8488C4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Clustering</a:t>
            </a: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Output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172200" y="2895600"/>
            <a:ext cx="1219200" cy="1219200"/>
          </a:xfrm>
          <a:prstGeom prst="rect">
            <a:avLst/>
          </a:prstGeom>
          <a:solidFill>
            <a:schemeClr val="accent1">
              <a:alpha val="2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12000 topic  vectors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rot="5400000" flipH="1" flipV="1">
            <a:off x="2210594" y="4419600"/>
            <a:ext cx="608806" cy="79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752600" y="4800600"/>
            <a:ext cx="1600200" cy="1066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828800" y="4876800"/>
            <a:ext cx="144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Topic model  configuration parameters</a:t>
            </a:r>
            <a:endParaRPr lang="en-US" b="1" dirty="0"/>
          </a:p>
        </p:txBody>
      </p:sp>
      <p:sp>
        <p:nvSpPr>
          <p:cNvPr id="25" name="Right Arrow 24"/>
          <p:cNvSpPr/>
          <p:nvPr/>
        </p:nvSpPr>
        <p:spPr>
          <a:xfrm>
            <a:off x="3352800" y="3352800"/>
            <a:ext cx="457200" cy="2286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3886200" y="2819400"/>
            <a:ext cx="1600200" cy="1371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038600" y="3048000"/>
            <a:ext cx="114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Topic inference file</a:t>
            </a:r>
            <a:endParaRPr lang="en-US" b="1" dirty="0"/>
          </a:p>
        </p:txBody>
      </p:sp>
      <p:sp>
        <p:nvSpPr>
          <p:cNvPr id="30" name="Bent-Up Arrow 29"/>
          <p:cNvSpPr/>
          <p:nvPr/>
        </p:nvSpPr>
        <p:spPr>
          <a:xfrm flipV="1">
            <a:off x="7543800" y="3505200"/>
            <a:ext cx="1066800" cy="762000"/>
          </a:xfrm>
          <a:prstGeom prst="bentUpArrow">
            <a:avLst>
              <a:gd name="adj1" fmla="val 22403"/>
              <a:gd name="adj2" fmla="val 25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6400800" cy="944562"/>
          </a:xfrm>
        </p:spPr>
        <p:txBody>
          <a:bodyPr/>
          <a:lstStyle/>
          <a:p>
            <a:r>
              <a:rPr lang="en-US" dirty="0" smtClean="0"/>
              <a:t>Topic modeler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71600"/>
            <a:ext cx="8458200" cy="17526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Why MALLET?</a:t>
            </a:r>
          </a:p>
          <a:p>
            <a:pPr marL="971550" lvl="1" indent="-571500">
              <a:buFont typeface="+mj-lt"/>
              <a:buAutoNum type="alphaLcPeriod"/>
            </a:pPr>
            <a:r>
              <a:rPr lang="en-US" dirty="0" smtClean="0"/>
              <a:t>open source.</a:t>
            </a:r>
          </a:p>
          <a:p>
            <a:pPr marL="971550" lvl="1" indent="-571500">
              <a:buFont typeface="+mj-lt"/>
              <a:buAutoNum type="alphaLcPeriod"/>
            </a:pPr>
            <a:r>
              <a:rPr lang="en-US" dirty="0" smtClean="0"/>
              <a:t>extremely fast and highly scalable implementation of Gibbs sampling.</a:t>
            </a:r>
          </a:p>
          <a:p>
            <a:pPr marL="971550" lvl="1" indent="-571500">
              <a:buFont typeface="+mj-lt"/>
              <a:buAutoNum type="alphaLcPeriod"/>
            </a:pPr>
            <a:r>
              <a:rPr lang="en-US" dirty="0" smtClean="0"/>
              <a:t>tools to infer topics from new documents.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1026" name="Picture 2" descr="See full siz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380999"/>
            <a:ext cx="1851498" cy="820947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315200" y="1201579"/>
            <a:ext cx="1676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http://mallet.cs.umass.edu/</a:t>
            </a:r>
            <a:endParaRPr lang="en-US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3429000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Steps involved in building a topic model</a:t>
            </a:r>
            <a:endParaRPr lang="en-US" sz="2000" b="1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1905000" y="3962400"/>
          <a:ext cx="56388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Topic to word association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083" y="1066800"/>
            <a:ext cx="8591117" cy="5352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04800" y="2133600"/>
            <a:ext cx="88392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04800" y="3124200"/>
            <a:ext cx="8839200" cy="381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>
                <a:latin typeface="+mn-lt"/>
              </a:rPr>
              <a:t>Topic model configurations</a:t>
            </a:r>
            <a:endParaRPr lang="en-US" sz="28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914401"/>
          <a:ext cx="8229600" cy="1586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54241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Training</a:t>
                      </a:r>
                      <a:r>
                        <a:rPr lang="en-US" baseline="0" dirty="0" smtClean="0"/>
                        <a:t> corpus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Size of training corpus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# topics</a:t>
                      </a:r>
                      <a:endParaRPr lang="en-US" dirty="0"/>
                    </a:p>
                  </a:txBody>
                  <a:tcPr/>
                </a:tc>
              </a:tr>
              <a:tr h="577762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Twitterdb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5, 10, 15, 16, 17, 18, 19, 20, 40 (in millions)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200, 300, 400</a:t>
                      </a:r>
                      <a:endParaRPr lang="en-US" dirty="0"/>
                    </a:p>
                  </a:txBody>
                  <a:tcPr/>
                </a:tc>
              </a:tr>
              <a:tr h="4038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TAC KBP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Approx 377k documents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200,</a:t>
                      </a:r>
                      <a:r>
                        <a:rPr lang="en-US" baseline="0" dirty="0" smtClean="0"/>
                        <a:t> 300, 400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1000" y="2819400"/>
            <a:ext cx="8229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Topic vectors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Using previously generated inference file.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The output is a topic vector which gives a distribution over each topic for </a:t>
            </a:r>
          </a:p>
          <a:p>
            <a:r>
              <a:rPr lang="en-US" sz="2000" dirty="0" smtClean="0"/>
              <a:t>   every document.</a:t>
            </a:r>
            <a:endParaRPr lang="en-US" sz="2000" dirty="0"/>
          </a:p>
        </p:txBody>
      </p:sp>
      <p:pic>
        <p:nvPicPr>
          <p:cNvPr id="3075" name="Picture 3" descr="C:\Users\anandk1\Desktop\t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343400"/>
            <a:ext cx="9372600" cy="2057400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3200400" y="5257800"/>
            <a:ext cx="2819400" cy="381000"/>
          </a:xfrm>
          <a:prstGeom prst="rect">
            <a:avLst/>
          </a:prstGeom>
          <a:solidFill>
            <a:srgbClr val="FFFF0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15200" y="4800600"/>
            <a:ext cx="2286000" cy="304800"/>
          </a:xfrm>
          <a:prstGeom prst="rect">
            <a:avLst/>
          </a:prstGeom>
          <a:solidFill>
            <a:srgbClr val="FFFF00">
              <a:alpha val="4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dirty="0" smtClean="0"/>
              <a:t>Clustering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6200" y="3276600"/>
            <a:ext cx="1219200" cy="1066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Topic  vectors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1371600" y="3733800"/>
            <a:ext cx="457200" cy="152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828800" y="3276600"/>
            <a:ext cx="990600" cy="1066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CSV  Format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819400" y="3733800"/>
            <a:ext cx="457200" cy="152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429000" y="3200400"/>
            <a:ext cx="8382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MDS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24400" y="3124200"/>
            <a:ext cx="1219200" cy="12192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K-means clustering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4343400" y="3657600"/>
            <a:ext cx="304800" cy="1524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276600" y="2362200"/>
            <a:ext cx="2971800" cy="2590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962400" y="4343400"/>
            <a:ext cx="2133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R analysis package</a:t>
            </a:r>
            <a:endParaRPr lang="en-US" b="1" dirty="0"/>
          </a:p>
        </p:txBody>
      </p:sp>
      <p:graphicFrame>
        <p:nvGraphicFramePr>
          <p:cNvPr id="14" name="Diagram 13"/>
          <p:cNvGraphicFramePr/>
          <p:nvPr/>
        </p:nvGraphicFramePr>
        <p:xfrm>
          <a:off x="5334000" y="1447800"/>
          <a:ext cx="4343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Right Brace 14" descr="sasas"/>
          <p:cNvSpPr/>
          <p:nvPr/>
        </p:nvSpPr>
        <p:spPr>
          <a:xfrm>
            <a:off x="6781800" y="5715000"/>
            <a:ext cx="990600" cy="609600"/>
          </a:xfrm>
          <a:prstGeom prst="rightBrace">
            <a:avLst/>
          </a:prstGeom>
          <a:ln w="22225">
            <a:solidFill>
              <a:schemeClr val="tx1"/>
            </a:solidFill>
          </a:ln>
          <a:scene3d>
            <a:camera prst="orthographicFront">
              <a:rot lat="120000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67400" y="6412468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Induced clusters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28600" y="1295400"/>
            <a:ext cx="2362200" cy="480131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 common way to visualize N-dimensional data by exploring similarities and dissimilarities in it.</a:t>
            </a:r>
          </a:p>
          <a:p>
            <a:endParaRPr lang="en-US" dirty="0" smtClean="0"/>
          </a:p>
          <a:p>
            <a:r>
              <a:rPr lang="en-US" i="1" dirty="0" err="1" smtClean="0"/>
              <a:t>cmdscale</a:t>
            </a:r>
            <a:r>
              <a:rPr lang="en-US" i="1" dirty="0" smtClean="0"/>
              <a:t> </a:t>
            </a:r>
            <a:r>
              <a:rPr lang="en-US" dirty="0" smtClean="0"/>
              <a:t>command in R.</a:t>
            </a:r>
          </a:p>
          <a:p>
            <a:r>
              <a:rPr lang="en-US" b="1" dirty="0" smtClean="0"/>
              <a:t>Input:</a:t>
            </a:r>
            <a:r>
              <a:rPr lang="en-US" dirty="0" smtClean="0"/>
              <a:t>  Distance matrix  which indicates dissimilarities in the row vectors</a:t>
            </a:r>
          </a:p>
          <a:p>
            <a:r>
              <a:rPr lang="en-US" b="1" dirty="0" smtClean="0"/>
              <a:t>Output</a:t>
            </a:r>
            <a:r>
              <a:rPr lang="en-US" dirty="0" smtClean="0"/>
              <a:t>: set of points s.t. distance between them is proportional to the dissimilarities in them.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743200" y="2438400"/>
            <a:ext cx="838200" cy="685800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934200" y="1219200"/>
            <a:ext cx="1981200" cy="480131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Aims to partition n observations into k clusters in which each observation belongs to the cluster with the nearest mean.</a:t>
            </a:r>
          </a:p>
          <a:p>
            <a:endParaRPr lang="en-US" dirty="0" smtClean="0"/>
          </a:p>
          <a:p>
            <a:r>
              <a:rPr lang="en-US" i="1" dirty="0" smtClean="0"/>
              <a:t>k-means </a:t>
            </a:r>
            <a:r>
              <a:rPr lang="en-US" dirty="0" smtClean="0"/>
              <a:t>command in R</a:t>
            </a:r>
          </a:p>
          <a:p>
            <a:r>
              <a:rPr lang="en-US" b="1" dirty="0" smtClean="0"/>
              <a:t>Input: </a:t>
            </a:r>
            <a:r>
              <a:rPr lang="en-US" dirty="0" smtClean="0"/>
              <a:t>output from MDS</a:t>
            </a:r>
          </a:p>
          <a:p>
            <a:r>
              <a:rPr lang="en-US" b="1" dirty="0" smtClean="0"/>
              <a:t>Output: </a:t>
            </a:r>
            <a:r>
              <a:rPr lang="en-US" dirty="0" smtClean="0"/>
              <a:t>data points associated with cluster-id’s</a:t>
            </a:r>
            <a:endParaRPr lang="en-US" b="1" dirty="0" smtClean="0"/>
          </a:p>
          <a:p>
            <a:pPr algn="just"/>
            <a:endParaRPr lang="en-US" dirty="0"/>
          </a:p>
        </p:txBody>
      </p:sp>
      <p:cxnSp>
        <p:nvCxnSpPr>
          <p:cNvPr id="22" name="Straight Arrow Connector 21"/>
          <p:cNvCxnSpPr/>
          <p:nvPr/>
        </p:nvCxnSpPr>
        <p:spPr>
          <a:xfrm rot="10800000" flipV="1">
            <a:off x="5791200" y="2362200"/>
            <a:ext cx="990600" cy="6858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667000" y="5181600"/>
            <a:ext cx="4191000" cy="147732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n-US" dirty="0" smtClean="0"/>
              <a:t>Widely used for statistical computing and visualizations of large datasets.</a:t>
            </a:r>
          </a:p>
          <a:p>
            <a:pPr marL="342900" indent="-342900">
              <a:buAutoNum type="alphaLcPeriod"/>
            </a:pPr>
            <a:r>
              <a:rPr lang="en-US" dirty="0" smtClean="0"/>
              <a:t>Built-in functions and rich data structures.</a:t>
            </a:r>
          </a:p>
          <a:p>
            <a:pPr marL="342900" indent="-342900">
              <a:buAutoNum type="alphaLcPeriod"/>
            </a:pPr>
            <a:r>
              <a:rPr lang="en-US" dirty="0" smtClean="0"/>
              <a:t>Open source.</a:t>
            </a:r>
            <a:endParaRPr lang="en-US" dirty="0"/>
          </a:p>
        </p:txBody>
      </p:sp>
      <p:cxnSp>
        <p:nvCxnSpPr>
          <p:cNvPr id="27" name="Straight Arrow Connector 26"/>
          <p:cNvCxnSpPr/>
          <p:nvPr/>
        </p:nvCxnSpPr>
        <p:spPr>
          <a:xfrm rot="5400000" flipH="1" flipV="1">
            <a:off x="4648200" y="4876800"/>
            <a:ext cx="457994" cy="794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4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Graphic spid="14" grpId="0">
        <p:bldAsOne/>
      </p:bldGraphic>
      <p:bldP spid="15" grpId="0" animBg="1"/>
      <p:bldP spid="16" grpId="0"/>
      <p:bldP spid="17" grpId="0" animBg="1"/>
      <p:bldP spid="20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en-US" dirty="0" smtClean="0"/>
              <a:t>Sample 2-D clustering output via 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3000" y="59436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Clustering with k = 8 on disaster events dataset using topic model trained on TAC KBP news wire corpus with # topics=200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1143000"/>
            <a:ext cx="4895850" cy="4852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Sample 3-D plot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43000" y="5943600"/>
            <a:ext cx="678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Clustering with k = 8 on disaster events dataset using topic model trained on TAC KBP news wire corpus with # topics=200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066800"/>
            <a:ext cx="5943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Left Brace 5"/>
          <p:cNvSpPr/>
          <p:nvPr/>
        </p:nvSpPr>
        <p:spPr>
          <a:xfrm>
            <a:off x="990600" y="1752600"/>
            <a:ext cx="685800" cy="4267200"/>
          </a:xfrm>
          <a:prstGeom prst="lef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Brace 6"/>
          <p:cNvSpPr/>
          <p:nvPr/>
        </p:nvSpPr>
        <p:spPr>
          <a:xfrm rot="10800000">
            <a:off x="7467600" y="1828800"/>
            <a:ext cx="762000" cy="4267200"/>
          </a:xfrm>
          <a:prstGeom prst="leftBrace">
            <a:avLst>
              <a:gd name="adj1" fmla="val 8333"/>
              <a:gd name="adj2" fmla="val 50325"/>
            </a:avLst>
          </a:prstGeom>
          <a:noFill/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6200" y="1828800"/>
            <a:ext cx="1143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8 original clusters over 12k tweets with 1500 tweets per cluster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24800" y="1828800"/>
            <a:ext cx="1143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Induced Clusters over the same 12k tweets using K-means</a:t>
            </a:r>
            <a:endParaRPr lang="en-US" b="1" dirty="0"/>
          </a:p>
        </p:txBody>
      </p:sp>
      <p:sp>
        <p:nvSpPr>
          <p:cNvPr id="10" name="Oval 9"/>
          <p:cNvSpPr/>
          <p:nvPr/>
        </p:nvSpPr>
        <p:spPr>
          <a:xfrm>
            <a:off x="1447800" y="28956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447800" y="39624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447800" y="34290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447800" y="44958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447800" y="55626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1447800" y="23622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1447800" y="18288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447800" y="50292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7239000" y="3581400"/>
            <a:ext cx="5334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315200" y="42672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7391400" y="3124200"/>
            <a:ext cx="228600" cy="228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391400" y="2743200"/>
            <a:ext cx="228600" cy="228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7162800" y="1981200"/>
            <a:ext cx="6096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7315200" y="54102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7315200" y="48768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Diagram 27"/>
          <p:cNvGraphicFramePr/>
          <p:nvPr/>
        </p:nvGraphicFramePr>
        <p:xfrm>
          <a:off x="2590800" y="2362200"/>
          <a:ext cx="4038600" cy="289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Right Arrow 28"/>
          <p:cNvSpPr/>
          <p:nvPr/>
        </p:nvSpPr>
        <p:spPr>
          <a:xfrm>
            <a:off x="1981200" y="3733800"/>
            <a:ext cx="4572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>
            <a:off x="6705600" y="3733800"/>
            <a:ext cx="457200" cy="304800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Graphic spid="28" grpId="0">
        <p:bldAsOne/>
      </p:bldGraphic>
      <p:bldP spid="29" grpId="0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 Parameters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Clustering parameters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Residual Sum of Squares (RSS)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Cluster cardinality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Cluster centers and iterations </a:t>
            </a:r>
            <a:r>
              <a:rPr lang="en-US" smtClean="0"/>
              <a:t>for convergence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Cluster validations – cardinality and goodness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Clustering accuracy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Topic model parameters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Training corpus size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Training corpus type – news wire and </a:t>
            </a:r>
            <a:r>
              <a:rPr lang="en-US" dirty="0" err="1" smtClean="0"/>
              <a:t>twitterdb</a:t>
            </a:r>
            <a:endParaRPr lang="en-US" dirty="0" smtClean="0"/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Number of topics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Residual Sum of Squares (RSS)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48200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sz="5000" dirty="0" smtClean="0"/>
              <a:t>RSS is the squared distance of each vector from it’s  cluster </a:t>
            </a:r>
            <a:r>
              <a:rPr lang="en-US" sz="5000" dirty="0" err="1" smtClean="0"/>
              <a:t>centroid</a:t>
            </a:r>
            <a:r>
              <a:rPr lang="en-US" sz="5000" dirty="0" smtClean="0"/>
              <a:t> summed </a:t>
            </a:r>
          </a:p>
          <a:p>
            <a:pPr>
              <a:buNone/>
            </a:pPr>
            <a:r>
              <a:rPr lang="en-US" sz="5000" dirty="0" smtClean="0"/>
              <a:t>over all vectors in the cluster.</a:t>
            </a:r>
          </a:p>
          <a:p>
            <a:pPr>
              <a:buNone/>
            </a:pPr>
            <a:endParaRPr lang="en-US" sz="4200" dirty="0" smtClean="0"/>
          </a:p>
          <a:p>
            <a:pPr>
              <a:buNone/>
            </a:pPr>
            <a:r>
              <a:rPr lang="en-US" sz="5000" dirty="0" err="1" smtClean="0"/>
              <a:t>RSS</a:t>
            </a:r>
            <a:r>
              <a:rPr lang="en-US" sz="5000" baseline="-25000" dirty="0" err="1" smtClean="0"/>
              <a:t>k</a:t>
            </a:r>
            <a:r>
              <a:rPr lang="en-US" sz="5000" dirty="0" smtClean="0"/>
              <a:t> = ∑</a:t>
            </a:r>
            <a:r>
              <a:rPr lang="en-US" sz="5000" baseline="-25000" dirty="0" smtClean="0"/>
              <a:t>x</a:t>
            </a:r>
            <a:r>
              <a:rPr lang="en-US" sz="5000" baseline="-25000" dirty="0" smtClean="0">
                <a:sym typeface="Mathematica1"/>
              </a:rPr>
              <a:t></a:t>
            </a:r>
            <a:r>
              <a:rPr lang="el-GR" sz="5000" baseline="-25000" dirty="0" smtClean="0"/>
              <a:t>ω</a:t>
            </a:r>
            <a:r>
              <a:rPr lang="en-US" sz="5000" baseline="-25000" dirty="0" smtClean="0"/>
              <a:t>k</a:t>
            </a:r>
            <a:r>
              <a:rPr lang="en-US" sz="5000" dirty="0" smtClean="0"/>
              <a:t> |x − </a:t>
            </a:r>
            <a:r>
              <a:rPr lang="el-GR" sz="5000" dirty="0" smtClean="0"/>
              <a:t>μ(ω</a:t>
            </a:r>
            <a:r>
              <a:rPr lang="en-US" sz="5000" baseline="-25000" dirty="0" smtClean="0"/>
              <a:t>k</a:t>
            </a:r>
            <a:r>
              <a:rPr lang="en-US" sz="5000" dirty="0" smtClean="0"/>
              <a:t>)|</a:t>
            </a:r>
            <a:r>
              <a:rPr lang="en-US" sz="5000" baseline="30000" dirty="0" smtClean="0"/>
              <a:t>2</a:t>
            </a:r>
            <a:r>
              <a:rPr lang="en-US" sz="5000" dirty="0" smtClean="0"/>
              <a:t>  </a:t>
            </a:r>
          </a:p>
          <a:p>
            <a:pPr>
              <a:buNone/>
            </a:pPr>
            <a:endParaRPr lang="en-US" sz="4200" dirty="0" smtClean="0"/>
          </a:p>
          <a:p>
            <a:pPr>
              <a:buNone/>
            </a:pPr>
            <a:r>
              <a:rPr lang="en-US" sz="4200" dirty="0" smtClean="0"/>
              <a:t>where </a:t>
            </a:r>
            <a:r>
              <a:rPr lang="el-GR" sz="4200" dirty="0" smtClean="0"/>
              <a:t>μ(ω</a:t>
            </a:r>
            <a:r>
              <a:rPr lang="en-US" sz="4200" baseline="-25000" dirty="0" smtClean="0"/>
              <a:t>k</a:t>
            </a:r>
            <a:r>
              <a:rPr lang="en-US" sz="4200" dirty="0" smtClean="0"/>
              <a:t>) represents </a:t>
            </a:r>
            <a:r>
              <a:rPr lang="en-US" sz="4200" dirty="0" err="1" smtClean="0"/>
              <a:t>centriod</a:t>
            </a:r>
            <a:r>
              <a:rPr lang="en-US" sz="4200" dirty="0" smtClean="0"/>
              <a:t> of cluster </a:t>
            </a:r>
            <a:r>
              <a:rPr lang="el-GR" sz="4200" dirty="0" smtClean="0"/>
              <a:t>ω</a:t>
            </a:r>
            <a:r>
              <a:rPr lang="en-US" sz="4200" baseline="-25000" dirty="0" smtClean="0"/>
              <a:t>k </a:t>
            </a:r>
            <a:r>
              <a:rPr lang="en-US" sz="4200" dirty="0" smtClean="0"/>
              <a:t> given by </a:t>
            </a:r>
          </a:p>
          <a:p>
            <a:pPr>
              <a:buNone/>
            </a:pPr>
            <a:endParaRPr lang="en-US" sz="4200" dirty="0" smtClean="0"/>
          </a:p>
          <a:p>
            <a:pPr>
              <a:buNone/>
            </a:pPr>
            <a:r>
              <a:rPr lang="el-GR" sz="5000" dirty="0" smtClean="0"/>
              <a:t>μ(ω</a:t>
            </a:r>
            <a:r>
              <a:rPr lang="en-US" sz="5000" baseline="-25000" dirty="0" smtClean="0"/>
              <a:t>k</a:t>
            </a:r>
            <a:r>
              <a:rPr lang="en-US" sz="5000" dirty="0" smtClean="0"/>
              <a:t>) = (1/</a:t>
            </a:r>
            <a:r>
              <a:rPr lang="el-GR" sz="5000" dirty="0" smtClean="0"/>
              <a:t>|ω|</a:t>
            </a:r>
            <a:r>
              <a:rPr lang="en-US" sz="5000" dirty="0" smtClean="0"/>
              <a:t>)∑ </a:t>
            </a:r>
            <a:r>
              <a:rPr lang="en-US" sz="5000" baseline="-25000" dirty="0" smtClean="0"/>
              <a:t>x</a:t>
            </a:r>
            <a:r>
              <a:rPr lang="en-US" sz="5000" baseline="-25000" dirty="0" smtClean="0">
                <a:sym typeface="Mathematica1"/>
              </a:rPr>
              <a:t></a:t>
            </a:r>
            <a:r>
              <a:rPr lang="el-GR" sz="5000" baseline="-25000" dirty="0" smtClean="0"/>
              <a:t>ω </a:t>
            </a:r>
            <a:r>
              <a:rPr lang="en-US" sz="5000" baseline="-25000" dirty="0" smtClean="0"/>
              <a:t> </a:t>
            </a:r>
            <a:r>
              <a:rPr lang="en-US" sz="5000" dirty="0" smtClean="0"/>
              <a:t>x</a:t>
            </a:r>
            <a:endParaRPr lang="en-US" sz="5000" baseline="-25000" dirty="0" smtClean="0"/>
          </a:p>
          <a:p>
            <a:pPr>
              <a:buNone/>
            </a:pPr>
            <a:endParaRPr lang="en-US" sz="4200" dirty="0" smtClean="0"/>
          </a:p>
          <a:p>
            <a:pPr>
              <a:buNone/>
            </a:pPr>
            <a:r>
              <a:rPr lang="en-US" sz="4200" dirty="0" smtClean="0"/>
              <a:t>Hence, the RSS for a particular clustering output with say K clusters is given by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	</a:t>
            </a:r>
            <a:r>
              <a:rPr lang="en-US" sz="5500" dirty="0" smtClean="0"/>
              <a:t>RSS = ∑ </a:t>
            </a:r>
            <a:r>
              <a:rPr lang="en-US" sz="5500" baseline="30000" dirty="0" smtClean="0"/>
              <a:t>K </a:t>
            </a:r>
            <a:r>
              <a:rPr lang="en-US" sz="5500" baseline="-25000" dirty="0" err="1" smtClean="0"/>
              <a:t>k</a:t>
            </a:r>
            <a:r>
              <a:rPr lang="en-US" sz="5500" baseline="-25000" dirty="0" smtClean="0"/>
              <a:t>=1</a:t>
            </a:r>
            <a:r>
              <a:rPr lang="en-US" sz="5500" dirty="0" smtClean="0"/>
              <a:t> </a:t>
            </a:r>
            <a:r>
              <a:rPr lang="en-US" sz="5500" dirty="0" err="1" smtClean="0"/>
              <a:t>RSS</a:t>
            </a:r>
            <a:r>
              <a:rPr lang="en-US" sz="5500" baseline="-25000" dirty="0" err="1" smtClean="0"/>
              <a:t>k</a:t>
            </a:r>
            <a:endParaRPr lang="en-US" sz="5500" baseline="-250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5000" dirty="0" smtClean="0"/>
              <a:t>Smaller value of RSS indicates tighter clusters.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895600" y="4495800"/>
            <a:ext cx="25908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Cluster Cardinality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US" sz="5100" dirty="0" smtClean="0"/>
              <a:t>Heuristic method to calculate number of clusters for k-means </a:t>
            </a:r>
          </a:p>
          <a:p>
            <a:pPr>
              <a:buNone/>
            </a:pPr>
            <a:r>
              <a:rPr lang="en-US" sz="5100" dirty="0" smtClean="0"/>
              <a:t>clustering algorithm as mentioned in [1]</a:t>
            </a:r>
          </a:p>
          <a:p>
            <a:pPr>
              <a:buNone/>
            </a:pPr>
            <a:endParaRPr lang="en-US" dirty="0" smtClean="0"/>
          </a:p>
          <a:p>
            <a:pPr marL="914400" indent="-914400">
              <a:buFont typeface="+mj-lt"/>
              <a:buAutoNum type="alphaLcPeriod"/>
            </a:pPr>
            <a:r>
              <a:rPr lang="en-US" sz="4600" dirty="0" smtClean="0"/>
              <a:t>Perform clustering </a:t>
            </a:r>
            <a:r>
              <a:rPr lang="en-US" sz="4600" i="1" dirty="0" err="1" smtClean="0"/>
              <a:t>i</a:t>
            </a:r>
            <a:r>
              <a:rPr lang="en-US" sz="4600" dirty="0" smtClean="0"/>
              <a:t> times(we use </a:t>
            </a:r>
            <a:r>
              <a:rPr lang="en-US" sz="4600" i="1" dirty="0" err="1" smtClean="0"/>
              <a:t>i</a:t>
            </a:r>
            <a:r>
              <a:rPr lang="en-US" sz="4600" dirty="0" smtClean="0"/>
              <a:t> = 10) for a said value of k. Find the RSS in each case.</a:t>
            </a:r>
          </a:p>
          <a:p>
            <a:pPr marL="914400" indent="-914400">
              <a:buFont typeface="+mj-lt"/>
              <a:buAutoNum type="alphaLcPeriod"/>
            </a:pPr>
            <a:endParaRPr lang="en-US" sz="4600" dirty="0" smtClean="0"/>
          </a:p>
          <a:p>
            <a:pPr marL="914400" indent="-914400">
              <a:buFont typeface="+mj-lt"/>
              <a:buAutoNum type="alphaLcPeriod"/>
            </a:pPr>
            <a:r>
              <a:rPr lang="en-US" sz="4600" dirty="0" smtClean="0"/>
              <a:t>Find the minimum RSS value. Denote it as </a:t>
            </a:r>
            <a:r>
              <a:rPr lang="en-US" sz="4600" dirty="0" err="1" smtClean="0"/>
              <a:t>RSS</a:t>
            </a:r>
            <a:r>
              <a:rPr lang="en-US" sz="4600" baseline="-25000" dirty="0" err="1" smtClean="0"/>
              <a:t>min</a:t>
            </a:r>
            <a:r>
              <a:rPr lang="en-US" sz="4600" dirty="0" smtClean="0"/>
              <a:t>.</a:t>
            </a:r>
          </a:p>
          <a:p>
            <a:pPr marL="914400" indent="-914400">
              <a:buFont typeface="+mj-lt"/>
              <a:buAutoNum type="alphaLcPeriod"/>
            </a:pPr>
            <a:endParaRPr lang="en-US" sz="4600" dirty="0" smtClean="0"/>
          </a:p>
          <a:p>
            <a:pPr marL="914400" indent="-914400">
              <a:buFont typeface="+mj-lt"/>
              <a:buAutoNum type="alphaLcPeriod"/>
            </a:pPr>
            <a:r>
              <a:rPr lang="en-US" sz="4600" dirty="0" smtClean="0"/>
              <a:t>Find </a:t>
            </a:r>
            <a:r>
              <a:rPr lang="en-US" sz="4600" dirty="0" err="1" smtClean="0"/>
              <a:t>RSS</a:t>
            </a:r>
            <a:r>
              <a:rPr lang="en-US" sz="4600" baseline="-25000" dirty="0" err="1" smtClean="0"/>
              <a:t>min</a:t>
            </a:r>
            <a:r>
              <a:rPr lang="en-US" sz="4600" dirty="0" smtClean="0"/>
              <a:t> for different values of k as k increases.</a:t>
            </a:r>
          </a:p>
          <a:p>
            <a:pPr marL="914400" indent="-914400">
              <a:buFont typeface="+mj-lt"/>
              <a:buAutoNum type="alphaLcPeriod"/>
            </a:pPr>
            <a:endParaRPr lang="en-US" sz="4600" dirty="0" smtClean="0"/>
          </a:p>
          <a:p>
            <a:pPr marL="914400" indent="-914400">
              <a:buFont typeface="+mj-lt"/>
              <a:buAutoNum type="alphaLcPeriod"/>
            </a:pPr>
            <a:r>
              <a:rPr lang="en-US" sz="4600" dirty="0" smtClean="0"/>
              <a:t>Find the ’knee’ in the curve i.e. the point where successive decrease in this value is the smallest. This value of k indicates the cluster cardinality.</a:t>
            </a:r>
          </a:p>
          <a:p>
            <a:endParaRPr lang="en-US" sz="3000" dirty="0" smtClean="0"/>
          </a:p>
          <a:p>
            <a:endParaRPr lang="en-US" sz="3000" dirty="0" smtClean="0"/>
          </a:p>
          <a:p>
            <a:pPr>
              <a:buNone/>
            </a:pPr>
            <a:r>
              <a:rPr lang="en-US" sz="3500" dirty="0" smtClean="0"/>
              <a:t>[1] Manning, Christopher, D.; </a:t>
            </a:r>
            <a:r>
              <a:rPr lang="en-US" sz="3500" dirty="0" err="1" smtClean="0"/>
              <a:t>Raghavan</a:t>
            </a:r>
            <a:r>
              <a:rPr lang="en-US" sz="3500" dirty="0" smtClean="0"/>
              <a:t>, P.; and </a:t>
            </a:r>
            <a:r>
              <a:rPr lang="en-US" sz="3500" dirty="0" err="1" smtClean="0"/>
              <a:t>Schutze</a:t>
            </a:r>
            <a:r>
              <a:rPr lang="en-US" sz="3500" dirty="0" smtClean="0"/>
              <a:t>, H. 2008. </a:t>
            </a:r>
            <a:r>
              <a:rPr lang="en-US" sz="3500" i="1" dirty="0" smtClean="0"/>
              <a:t>Introduction to </a:t>
            </a:r>
          </a:p>
          <a:p>
            <a:pPr>
              <a:buNone/>
            </a:pPr>
            <a:r>
              <a:rPr lang="en-US" sz="3500" i="1" dirty="0" smtClean="0"/>
              <a:t>Information Retrieval. Cambridge University Press.</a:t>
            </a:r>
            <a:endParaRPr lang="en-US" sz="3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RSS</a:t>
            </a:r>
            <a:r>
              <a:rPr lang="en-US" baseline="-25000" dirty="0" err="1" smtClean="0"/>
              <a:t>min</a:t>
            </a:r>
            <a:r>
              <a:rPr lang="en-US" dirty="0" smtClean="0"/>
              <a:t> versus 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1066800"/>
            <a:ext cx="6324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>
          <a:xfrm rot="5400000">
            <a:off x="5867400" y="4724400"/>
            <a:ext cx="106680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7200" y="1333702"/>
          <a:ext cx="1828800" cy="453369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14400"/>
                <a:gridCol w="914400"/>
              </a:tblGrid>
              <a:tr h="418898"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baseline="0" dirty="0" err="1" smtClean="0"/>
                        <a:t>RSS</a:t>
                      </a:r>
                      <a:r>
                        <a:rPr lang="en-US" sz="1600" kern="1200" baseline="-25000" dirty="0" err="1" smtClean="0"/>
                        <a:t>min</a:t>
                      </a:r>
                      <a:endParaRPr lang="en-US" sz="1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k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0.6903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0.4220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0.3662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0.2581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6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0.2391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0.2192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0.2098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9</a:t>
                      </a:r>
                      <a:endParaRPr lang="en-US" sz="1600" dirty="0"/>
                    </a:p>
                  </a:txBody>
                  <a:tcPr/>
                </a:tc>
              </a:tr>
              <a:tr h="34935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0.1594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</a:t>
                      </a:r>
                      <a:endParaRPr lang="en-US" sz="1600" dirty="0"/>
                    </a:p>
                  </a:txBody>
                  <a:tcPr/>
                </a:tc>
              </a:tr>
              <a:tr h="412648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0.1469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0.1204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</a:t>
                      </a:r>
                      <a:endParaRPr lang="en-US" sz="1600" dirty="0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0.0999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13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457200" y="3581400"/>
            <a:ext cx="1828800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600200" y="6172200"/>
            <a:ext cx="5943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RSS</a:t>
            </a:r>
            <a:r>
              <a:rPr lang="en-US" baseline="-25000" dirty="0" err="1" smtClean="0"/>
              <a:t>min</a:t>
            </a:r>
            <a:r>
              <a:rPr lang="en-US" dirty="0" smtClean="0"/>
              <a:t> and k for </a:t>
            </a:r>
            <a:r>
              <a:rPr lang="en-US" dirty="0" err="1" smtClean="0"/>
              <a:t>twitterdb</a:t>
            </a:r>
            <a:r>
              <a:rPr lang="en-US" dirty="0" smtClean="0"/>
              <a:t> trained topic model with 200 topics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 centers and iterations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i="1" dirty="0" smtClean="0"/>
              <a:t>K-means </a:t>
            </a:r>
            <a:r>
              <a:rPr lang="en-US" dirty="0" smtClean="0"/>
              <a:t>in R-analysis package randomly chooses data rows as cluster centers.</a:t>
            </a:r>
          </a:p>
          <a:p>
            <a:r>
              <a:rPr lang="en-US" dirty="0" smtClean="0"/>
              <a:t>The default number of iterations performed until convergence is reached is 10.</a:t>
            </a:r>
          </a:p>
          <a:p>
            <a:r>
              <a:rPr lang="en-US" dirty="0" smtClean="0"/>
              <a:t>We have built more than 27 different topic models and performed k-means clustering for each. We have observed that baring just 3 cases convergence was reached within 10 iterations.</a:t>
            </a:r>
          </a:p>
          <a:p>
            <a:r>
              <a:rPr lang="en-US" dirty="0" smtClean="0"/>
              <a:t>In those 3 cases, convergence was achieved by setting the # iterations to 15.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Cluster validations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0593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Cluster cardinality using </a:t>
            </a:r>
            <a:r>
              <a:rPr lang="en-US" dirty="0" err="1" smtClean="0"/>
              <a:t>RSS</a:t>
            </a:r>
            <a:r>
              <a:rPr lang="en-US" baseline="-25000" dirty="0" err="1" smtClean="0"/>
              <a:t>min</a:t>
            </a:r>
            <a:r>
              <a:rPr lang="en-US" dirty="0" smtClean="0"/>
              <a:t> versus k</a:t>
            </a:r>
          </a:p>
          <a:p>
            <a:pPr marL="514350" indent="-514350">
              <a:buFont typeface="+mj-lt"/>
              <a:buAutoNum type="alphaLcPeriod"/>
            </a:pPr>
            <a:r>
              <a:rPr lang="en-US" dirty="0" smtClean="0"/>
              <a:t>Goodness of clustering itself using Jaccard coefficient</a:t>
            </a:r>
          </a:p>
          <a:p>
            <a:pPr>
              <a:buFontTx/>
              <a:buChar char="-"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Jaccard coefficient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Higher the Jaccard coefficient value, more is an </a:t>
            </a:r>
          </a:p>
          <a:p>
            <a:pPr>
              <a:buNone/>
            </a:pPr>
            <a:r>
              <a:rPr lang="en-US" dirty="0" smtClean="0"/>
              <a:t>induced cluster similar to an original cluster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3962400"/>
            <a:ext cx="2209800" cy="89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590800" y="3886200"/>
            <a:ext cx="3124200" cy="1066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Effect of change in training data size on Jaccard coefficient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629400" y="6356350"/>
            <a:ext cx="2133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543800" y="1371600"/>
          <a:ext cx="1371600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"/>
                <a:gridCol w="822960"/>
              </a:tblGrid>
              <a:tr h="1251752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Case #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smtClean="0"/>
                        <a:t>Training size</a:t>
                      </a:r>
                    </a:p>
                    <a:p>
                      <a:pPr algn="l"/>
                      <a:r>
                        <a:rPr lang="en-US" sz="1400" smtClean="0"/>
                        <a:t>(tweets </a:t>
                      </a:r>
                      <a:r>
                        <a:rPr lang="en-US" sz="1400" dirty="0" smtClean="0"/>
                        <a:t>in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dirty="0" smtClean="0"/>
                        <a:t>millions)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16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17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18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19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20</a:t>
                      </a:r>
                      <a:endParaRPr lang="en-US" sz="1400" dirty="0"/>
                    </a:p>
                  </a:txBody>
                  <a:tcPr/>
                </a:tc>
              </a:tr>
              <a:tr h="376931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40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543800" y="4114800"/>
            <a:ext cx="1371600" cy="381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6172201"/>
            <a:ext cx="670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#topics = 200, </a:t>
            </a:r>
            <a:r>
              <a:rPr lang="en-US" dirty="0" err="1" smtClean="0"/>
              <a:t>twitterdb</a:t>
            </a:r>
            <a:r>
              <a:rPr lang="en-US" dirty="0" smtClean="0"/>
              <a:t> training data</a:t>
            </a:r>
          </a:p>
          <a:p>
            <a:r>
              <a:rPr lang="en-US" dirty="0" smtClean="0"/>
              <a:t>Similar results obtained for topic models with #topics=300</a:t>
            </a:r>
            <a:endParaRPr lang="en-US" dirty="0"/>
          </a:p>
        </p:txBody>
      </p:sp>
      <p:graphicFrame>
        <p:nvGraphicFramePr>
          <p:cNvPr id="11" name="Chart 10"/>
          <p:cNvGraphicFramePr/>
          <p:nvPr/>
        </p:nvGraphicFramePr>
        <p:xfrm>
          <a:off x="152400" y="1066800"/>
          <a:ext cx="7315201" cy="4972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Effect of change in training data type on Jaccard coefficient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3400" y="5172670"/>
            <a:ext cx="777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#topics=200, we compare the best model from previous slide with news wire trained model.</a:t>
            </a:r>
          </a:p>
          <a:p>
            <a:endParaRPr lang="en-US" dirty="0" smtClean="0"/>
          </a:p>
        </p:txBody>
      </p:sp>
      <p:pic>
        <p:nvPicPr>
          <p:cNvPr id="1026" name="Picture 2" descr="C:\Users\anandk1\Desktop\t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447799"/>
            <a:ext cx="8686800" cy="3657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of change in # topics on Jaccard coefficient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5" name="Chart 4"/>
          <p:cNvGraphicFramePr/>
          <p:nvPr/>
        </p:nvGraphicFramePr>
        <p:xfrm>
          <a:off x="381000" y="1524000"/>
          <a:ext cx="8458200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3400" y="51054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en-US" dirty="0" smtClean="0"/>
              <a:t> All models trained with same 16 million tweets from </a:t>
            </a:r>
            <a:r>
              <a:rPr lang="en-US" dirty="0" err="1" smtClean="0"/>
              <a:t>twitterdb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Selecting an optimal topic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7620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# topics 300</a:t>
            </a:r>
          </a:p>
          <a:p>
            <a:r>
              <a:rPr lang="en-US" dirty="0" smtClean="0"/>
              <a:t>TAC KBP corpus for trained model outperforms </a:t>
            </a:r>
            <a:r>
              <a:rPr lang="en-US" dirty="0" err="1" smtClean="0"/>
              <a:t>twitterdb</a:t>
            </a:r>
            <a:r>
              <a:rPr lang="en-US" dirty="0" smtClean="0"/>
              <a:t> trained models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14400" y="5257800"/>
            <a:ext cx="739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TAC KBP trained topic model with 300 topics is the optimal one.</a:t>
            </a:r>
          </a:p>
          <a:p>
            <a:endParaRPr lang="en-US" dirty="0" smtClean="0"/>
          </a:p>
          <a:p>
            <a:endParaRPr lang="en-US" b="1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381000" y="1905000"/>
          <a:ext cx="83820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Jaccard coefficient matrix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04800" y="1066800"/>
          <a:ext cx="8534403" cy="5333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609600"/>
                <a:gridCol w="914400"/>
                <a:gridCol w="1219200"/>
                <a:gridCol w="838200"/>
                <a:gridCol w="838200"/>
                <a:gridCol w="838200"/>
                <a:gridCol w="990600"/>
                <a:gridCol w="1066803"/>
              </a:tblGrid>
              <a:tr h="883918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DC snow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California fire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NE thunderstorm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China mine blasts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Afghan war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Gulf Oil Spills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Gustav hurricane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Haiti Earthquake</a:t>
                      </a:r>
                      <a:endParaRPr lang="en-US" sz="1400" dirty="0"/>
                    </a:p>
                  </a:txBody>
                  <a:tcPr/>
                </a:tc>
              </a:tr>
              <a:tr h="55783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DC snow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0.505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0.028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0.231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0.046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0.048</a:t>
                      </a:r>
                      <a:endParaRPr lang="en-US" sz="1400" dirty="0"/>
                    </a:p>
                  </a:txBody>
                  <a:tcPr/>
                </a:tc>
              </a:tr>
              <a:tr h="486267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California fire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0.024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0.483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0.042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0.127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0.139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0.046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0.061</a:t>
                      </a:r>
                      <a:endParaRPr lang="en-US" sz="1400" dirty="0"/>
                    </a:p>
                  </a:txBody>
                  <a:tcPr/>
                </a:tc>
              </a:tr>
              <a:tr h="5725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NE thunderstorm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0.141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0.498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0.111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0.213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0.009</a:t>
                      </a:r>
                      <a:endParaRPr lang="en-US" sz="1400" dirty="0"/>
                    </a:p>
                  </a:txBody>
                  <a:tcPr/>
                </a:tc>
              </a:tr>
              <a:tr h="5725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China mine blasts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0.092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0.546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0.21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0.024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0.101</a:t>
                      </a:r>
                      <a:endParaRPr lang="en-US" sz="1400" dirty="0"/>
                    </a:p>
                  </a:txBody>
                  <a:tcPr/>
                </a:tc>
              </a:tr>
              <a:tr h="55783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Afghan war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0.136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0.026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0.124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0.49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0.097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0.098</a:t>
                      </a:r>
                      <a:endParaRPr lang="en-US" sz="1400" dirty="0"/>
                    </a:p>
                  </a:txBody>
                  <a:tcPr/>
                </a:tc>
              </a:tr>
              <a:tr h="557839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Gulf Oil</a:t>
                      </a:r>
                      <a:r>
                        <a:rPr lang="en-US" sz="1400" baseline="0" dirty="0" smtClean="0"/>
                        <a:t> Spills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0.089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0.071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0.066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0.117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0.527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0.083</a:t>
                      </a:r>
                      <a:endParaRPr lang="en-US" sz="1400" dirty="0"/>
                    </a:p>
                  </a:txBody>
                  <a:tcPr/>
                </a:tc>
              </a:tr>
              <a:tr h="5725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Gustav hurricane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0.178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0.061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0.037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0.096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0.492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0.101</a:t>
                      </a:r>
                      <a:endParaRPr lang="en-US" sz="1400" dirty="0"/>
                    </a:p>
                  </a:txBody>
                  <a:tcPr/>
                </a:tc>
              </a:tr>
              <a:tr h="572574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Haiti Earthquake</a:t>
                      </a:r>
                      <a:endParaRPr lang="en-US" sz="14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0.051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0.134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0.003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0.108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0.101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0.014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0.499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304800" y="1066800"/>
            <a:ext cx="1219200" cy="9144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04800" y="1600200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Induced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85800" y="1143000"/>
            <a:ext cx="838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Original</a:t>
            </a:r>
            <a:endParaRPr lang="en-US" sz="1400" b="1" dirty="0"/>
          </a:p>
        </p:txBody>
      </p:sp>
      <p:sp>
        <p:nvSpPr>
          <p:cNvPr id="16" name="Rectangle 15"/>
          <p:cNvSpPr/>
          <p:nvPr/>
        </p:nvSpPr>
        <p:spPr>
          <a:xfrm>
            <a:off x="5105400" y="2514600"/>
            <a:ext cx="838200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133600" y="4191000"/>
            <a:ext cx="914400" cy="457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3048000" y="5257800"/>
            <a:ext cx="12192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781800" y="2971800"/>
            <a:ext cx="9906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Observations based on Jaccard coefficient matrix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2387600"/>
          <a:ext cx="5334000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3429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Induced</a:t>
                      </a:r>
                      <a:r>
                        <a:rPr lang="en-US" baseline="0" dirty="0" smtClean="0"/>
                        <a:t> Cluster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Top 5 most frequent words from event datasets</a:t>
                      </a:r>
                      <a:endParaRPr lang="en-US" dirty="0"/>
                    </a:p>
                  </a:txBody>
                  <a:tcPr/>
                </a:tc>
              </a:tr>
              <a:tr h="655320">
                <a:tc>
                  <a:txBody>
                    <a:bodyPr/>
                    <a:lstStyle/>
                    <a:p>
                      <a:r>
                        <a:rPr lang="en-US" dirty="0" smtClean="0"/>
                        <a:t>Afghan war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war,</a:t>
                      </a:r>
                      <a:r>
                        <a:rPr lang="en-US" baseline="0" dirty="0" smtClean="0"/>
                        <a:t> fires, army, terrorist, kill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California</a:t>
                      </a:r>
                      <a:r>
                        <a:rPr lang="en-US" baseline="0" dirty="0" smtClean="0"/>
                        <a:t> fire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fire, burn, smoke, damage, west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 thunderstorm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storm, winds,</a:t>
                      </a:r>
                      <a:r>
                        <a:rPr lang="en-US" baseline="0" dirty="0" smtClean="0"/>
                        <a:t> rain, warning, people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Gustav hurricane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hurricane, storm, floods,</a:t>
                      </a:r>
                      <a:r>
                        <a:rPr lang="en-US" baseline="0" dirty="0" smtClean="0"/>
                        <a:t> heavy, weather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791200" y="2387600"/>
          <a:ext cx="2971800" cy="2935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/>
              </a:tblGrid>
              <a:tr h="609600">
                <a:tc>
                  <a:txBody>
                    <a:bodyPr/>
                    <a:lstStyle/>
                    <a:p>
                      <a:r>
                        <a:rPr lang="en-US" dirty="0" smtClean="0"/>
                        <a:t>Topic keys</a:t>
                      </a:r>
                      <a:r>
                        <a:rPr lang="en-US" baseline="0" dirty="0" smtClean="0"/>
                        <a:t> generated by MALLET</a:t>
                      </a:r>
                      <a:endParaRPr lang="en-US" dirty="0"/>
                    </a:p>
                  </a:txBody>
                  <a:tcPr/>
                </a:tc>
              </a:tr>
              <a:tr h="1036320">
                <a:tc>
                  <a:txBody>
                    <a:bodyPr/>
                    <a:lstStyle/>
                    <a:p>
                      <a:r>
                        <a:rPr lang="en-US" dirty="0" smtClean="0"/>
                        <a:t>fire, california,</a:t>
                      </a:r>
                      <a:r>
                        <a:rPr lang="en-US" baseline="0" dirty="0" smtClean="0"/>
                        <a:t> fires, damage, police, killed, shot, attack, died, injured, wounded</a:t>
                      </a:r>
                      <a:endParaRPr lang="en-US" dirty="0"/>
                    </a:p>
                  </a:txBody>
                  <a:tcPr/>
                </a:tc>
              </a:tr>
              <a:tr h="1258980">
                <a:tc>
                  <a:txBody>
                    <a:bodyPr/>
                    <a:lstStyle/>
                    <a:p>
                      <a:r>
                        <a:rPr lang="en-US" dirty="0" smtClean="0"/>
                        <a:t>storm, people, hurricane, rain,</a:t>
                      </a:r>
                      <a:r>
                        <a:rPr lang="en-US" baseline="0" dirty="0" smtClean="0"/>
                        <a:t> rains, flood, flooding, coast, mexico, areas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457200" y="4038600"/>
            <a:ext cx="83058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57200" y="5334000"/>
            <a:ext cx="830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7315200" y="3886200"/>
            <a:ext cx="2895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5400000">
            <a:off x="-990600" y="3886200"/>
            <a:ext cx="2895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Accuracy on test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3400" y="1371601"/>
          <a:ext cx="8229600" cy="27572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1174703">
                <a:tc>
                  <a:txBody>
                    <a:bodyPr/>
                    <a:lstStyle/>
                    <a:p>
                      <a:r>
                        <a:rPr lang="en-US" dirty="0" smtClean="0"/>
                        <a:t>Cluster Name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Size of</a:t>
                      </a:r>
                      <a:r>
                        <a:rPr lang="en-US" baseline="0" dirty="0" smtClean="0"/>
                        <a:t> induced cluster (A)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Correctly clustered  tweets </a:t>
                      </a:r>
                    </a:p>
                    <a:p>
                      <a:r>
                        <a:rPr lang="en-US" dirty="0" smtClean="0"/>
                        <a:t>(A </a:t>
                      </a:r>
                      <a:r>
                        <a:rPr lang="en-US" dirty="0" smtClean="0">
                          <a:sym typeface="Mathematica1"/>
                        </a:rPr>
                        <a:t> B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Original cluster size (B)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Jaccard </a:t>
                      </a:r>
                      <a:r>
                        <a:rPr lang="en-US" b="1" dirty="0" smtClean="0"/>
                        <a:t>coefficient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Accuracy</a:t>
                      </a:r>
                      <a:endParaRPr lang="en-US" sz="1800" b="1" dirty="0"/>
                    </a:p>
                  </a:txBody>
                  <a:tcPr/>
                </a:tc>
              </a:tr>
              <a:tr h="736757">
                <a:tc>
                  <a:txBody>
                    <a:bodyPr/>
                    <a:lstStyle/>
                    <a:p>
                      <a:r>
                        <a:rPr lang="en-US" dirty="0" smtClean="0"/>
                        <a:t>Hurricane</a:t>
                      </a:r>
                      <a:r>
                        <a:rPr lang="en-US" baseline="0" dirty="0" smtClean="0"/>
                        <a:t> Alex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64.58 %</a:t>
                      </a:r>
                      <a:endParaRPr lang="en-US" sz="1800" b="1" dirty="0"/>
                    </a:p>
                  </a:txBody>
                  <a:tcPr/>
                </a:tc>
              </a:tr>
              <a:tr h="831740">
                <a:tc>
                  <a:txBody>
                    <a:bodyPr/>
                    <a:lstStyle/>
                    <a:p>
                      <a:r>
                        <a:rPr lang="en-US" dirty="0" smtClean="0"/>
                        <a:t>China earthquake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0.486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69.94 %</a:t>
                      </a:r>
                      <a:endParaRPr lang="en-US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3400" y="4611231"/>
            <a:ext cx="800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Baseline for comparison</a:t>
            </a:r>
          </a:p>
          <a:p>
            <a:endParaRPr lang="en-US" sz="2000" b="1" dirty="0" smtClean="0"/>
          </a:p>
          <a:p>
            <a:r>
              <a:rPr lang="en-US" sz="2000" dirty="0" smtClean="0"/>
              <a:t>A framework to classify short and sparse text by </a:t>
            </a:r>
            <a:r>
              <a:rPr lang="en-US" sz="2000" dirty="0" err="1" smtClean="0"/>
              <a:t>Phan</a:t>
            </a:r>
            <a:r>
              <a:rPr lang="en-US" sz="2000" dirty="0" smtClean="0"/>
              <a:t>, X. H.; Nguyen, L., M.; and </a:t>
            </a:r>
            <a:r>
              <a:rPr lang="en-US" sz="2000" dirty="0" err="1" smtClean="0"/>
              <a:t>Horiguchi</a:t>
            </a:r>
            <a:r>
              <a:rPr lang="en-US" sz="2000" dirty="0" smtClean="0"/>
              <a:t>, S. 2008.</a:t>
            </a:r>
          </a:p>
          <a:p>
            <a:endParaRPr lang="en-US" sz="2000" dirty="0" smtClean="0"/>
          </a:p>
          <a:p>
            <a:r>
              <a:rPr lang="en-US" sz="2000" dirty="0" smtClean="0"/>
              <a:t>Accuracy of around </a:t>
            </a:r>
            <a:r>
              <a:rPr lang="en-US" sz="2000" b="1" dirty="0" smtClean="0"/>
              <a:t>67% </a:t>
            </a:r>
            <a:r>
              <a:rPr lang="en-US" sz="2000" dirty="0" smtClean="0"/>
              <a:t>using 22.5k documents for training and with 200 topics using topic models with Gibbs sampling.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 twitter users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600200"/>
            <a:ext cx="754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400" dirty="0" smtClean="0"/>
              <a:t> 21 well known twitter users across 7 different domains</a:t>
            </a:r>
          </a:p>
          <a:p>
            <a:pPr>
              <a:buFont typeface="Arial" charset="0"/>
              <a:buChar char="•"/>
            </a:pPr>
            <a:r>
              <a:rPr lang="en-US" sz="2400" dirty="0" smtClean="0"/>
              <a:t> 100 tweets per user via Twitter API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2514600"/>
          <a:ext cx="8153401" cy="3200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47938"/>
                <a:gridCol w="5605463"/>
              </a:tblGrid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Domain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Twitter users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Sports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@ESPN, @Lakers, @NBA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Travel Reviews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</a:t>
                      </a:r>
                      <a:r>
                        <a:rPr lang="en-US" dirty="0" err="1" smtClean="0"/>
                        <a:t>Frommers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TravBuddy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@</a:t>
                      </a:r>
                      <a:r>
                        <a:rPr lang="en-US" baseline="0" dirty="0" err="1" smtClean="0"/>
                        <a:t>mytravelguide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Finance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@CBOE, @</a:t>
                      </a:r>
                      <a:r>
                        <a:rPr lang="en-US" dirty="0" err="1" smtClean="0"/>
                        <a:t>CNNMoney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nysemoneysense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Movies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</a:t>
                      </a:r>
                      <a:r>
                        <a:rPr lang="en-US" dirty="0" err="1" smtClean="0"/>
                        <a:t>imdb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peoplemag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RottenTomatoes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eonline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Technology News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</a:t>
                      </a:r>
                      <a:r>
                        <a:rPr lang="en-US" dirty="0" err="1" smtClean="0"/>
                        <a:t>Techcrunch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digg_technews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Gaming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@EASPORTS, @IGN, @</a:t>
                      </a:r>
                      <a:r>
                        <a:rPr lang="en-US" dirty="0" err="1" smtClean="0"/>
                        <a:t>NeedforSpeed</a:t>
                      </a:r>
                      <a:endParaRPr lang="en-US" dirty="0"/>
                    </a:p>
                  </a:txBody>
                  <a:tcPr/>
                </a:tc>
              </a:tr>
              <a:tr h="400050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Breaking News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@</a:t>
                      </a:r>
                      <a:r>
                        <a:rPr lang="en-US" dirty="0" err="1" smtClean="0"/>
                        <a:t>foxnews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msnbc</a:t>
                      </a:r>
                      <a:r>
                        <a:rPr lang="en-US" dirty="0" smtClean="0"/>
                        <a:t>, @</a:t>
                      </a:r>
                      <a:r>
                        <a:rPr lang="en-US" dirty="0" err="1" smtClean="0"/>
                        <a:t>abcnews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7200" y="5943600"/>
            <a:ext cx="647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Users were obtained via </a:t>
            </a:r>
            <a:r>
              <a:rPr lang="en-US" dirty="0" smtClean="0">
                <a:hlinkClick r:id="rId2"/>
              </a:rPr>
              <a:t>http://www.twellow.com/</a:t>
            </a:r>
            <a:endParaRPr lang="en-US" dirty="0" smtClean="0"/>
          </a:p>
          <a:p>
            <a:r>
              <a:rPr lang="en-US" dirty="0" smtClean="0"/>
              <a:t>It’s like yellow pages for twitter.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 for twitter user clustering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3401" y="1549398"/>
          <a:ext cx="7848600" cy="3860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1613"/>
                <a:gridCol w="6376987"/>
              </a:tblGrid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Cluster #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Twitter users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@CBOE,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msnbc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CNNMoney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nysemoneysense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@IGN,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NeedforSpeed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@EASPORTS, @ESPN, @Lakers, @NBA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Frommers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TravBuddy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mytravelguide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imdb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peoplemag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RottenTomatoes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eonline</a:t>
                      </a:r>
                      <a:endParaRPr lang="en-US" dirty="0"/>
                    </a:p>
                  </a:txBody>
                  <a:tcPr/>
                </a:tc>
              </a:tr>
              <a:tr h="55154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foxnews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abcnews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TechCrunch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@</a:t>
                      </a:r>
                      <a:r>
                        <a:rPr lang="en-US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digg_technews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533400" y="3200400"/>
            <a:ext cx="7848600" cy="5334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 have empirically shown how to select a topic model by considering various topic model and clustering parameters. We have also supplied statistical evidence for same.</a:t>
            </a:r>
          </a:p>
          <a:p>
            <a:r>
              <a:rPr lang="en-US" dirty="0" smtClean="0"/>
              <a:t>We showed that a </a:t>
            </a:r>
            <a:r>
              <a:rPr lang="en-US" dirty="0" smtClean="0">
                <a:solidFill>
                  <a:schemeClr val="accent1"/>
                </a:solidFill>
              </a:rPr>
              <a:t>news wire trained topic model performs better</a:t>
            </a:r>
            <a:r>
              <a:rPr lang="en-US" dirty="0" smtClean="0"/>
              <a:t> than a </a:t>
            </a:r>
            <a:r>
              <a:rPr lang="en-US" dirty="0" err="1" smtClean="0"/>
              <a:t>twitterdb</a:t>
            </a:r>
            <a:r>
              <a:rPr lang="en-US" dirty="0" smtClean="0"/>
              <a:t> trained topic model for clustering tweets.</a:t>
            </a:r>
          </a:p>
          <a:p>
            <a:r>
              <a:rPr lang="en-US" dirty="0" smtClean="0"/>
              <a:t>We obtained </a:t>
            </a:r>
            <a:r>
              <a:rPr lang="en-US" dirty="0" smtClean="0">
                <a:solidFill>
                  <a:srgbClr val="0070C0"/>
                </a:solidFill>
              </a:rPr>
              <a:t>approx 65%</a:t>
            </a:r>
            <a:r>
              <a:rPr lang="en-US" dirty="0" smtClean="0"/>
              <a:t> accuracy for clustering tweets in the test dataset.</a:t>
            </a:r>
          </a:p>
          <a:p>
            <a:r>
              <a:rPr lang="en-US" dirty="0" smtClean="0"/>
              <a:t>We also showed the usefulness of topic models to cluster twitter users.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r>
              <a:rPr lang="en-US" dirty="0" smtClean="0"/>
              <a:t>Using a faster implementation for k-means</a:t>
            </a:r>
          </a:p>
          <a:p>
            <a:endParaRPr lang="en-US" dirty="0" smtClean="0"/>
          </a:p>
          <a:p>
            <a:r>
              <a:rPr lang="en-US" dirty="0" smtClean="0"/>
              <a:t>How can we make the implementation scalable to cluster tweets at real time?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Extending the work to cluster </a:t>
            </a:r>
            <a:r>
              <a:rPr lang="en-US" dirty="0" err="1" smtClean="0"/>
              <a:t>Facebook</a:t>
            </a:r>
            <a:r>
              <a:rPr lang="en-US" dirty="0" smtClean="0"/>
              <a:t> status messages.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1500" dirty="0" smtClean="0"/>
              <a:t>[1] Java, A.; Song, X.; </a:t>
            </a:r>
            <a:r>
              <a:rPr lang="en-US" sz="1500" dirty="0" err="1" smtClean="0"/>
              <a:t>Finin</a:t>
            </a:r>
            <a:r>
              <a:rPr lang="en-US" sz="1500" dirty="0" smtClean="0"/>
              <a:t>, T.; and Tseng, B. 2007. Why we twitter: Understanding  micro blogging usage and communities. </a:t>
            </a:r>
            <a:r>
              <a:rPr lang="en-US" sz="1500" i="1" dirty="0" err="1" smtClean="0"/>
              <a:t>WebKDD</a:t>
            </a:r>
            <a:r>
              <a:rPr lang="en-US" sz="1500" i="1" dirty="0" smtClean="0"/>
              <a:t>/SNA-KDD 2007.</a:t>
            </a:r>
          </a:p>
          <a:p>
            <a:pPr algn="just">
              <a:buNone/>
            </a:pPr>
            <a:r>
              <a:rPr lang="en-US" sz="1500" dirty="0" smtClean="0"/>
              <a:t>[2] </a:t>
            </a:r>
            <a:r>
              <a:rPr lang="en-US" sz="1500" dirty="0" err="1" smtClean="0"/>
              <a:t>Kireyev</a:t>
            </a:r>
            <a:r>
              <a:rPr lang="en-US" sz="1500" dirty="0" smtClean="0"/>
              <a:t>, K.; </a:t>
            </a:r>
            <a:r>
              <a:rPr lang="en-US" sz="1500" dirty="0" err="1" smtClean="0"/>
              <a:t>Palen</a:t>
            </a:r>
            <a:r>
              <a:rPr lang="en-US" sz="1500" dirty="0" smtClean="0"/>
              <a:t>, L.; and Anderson, A. 2009. Applications of topics models to analysis of disaster-related twitter data. </a:t>
            </a:r>
            <a:r>
              <a:rPr lang="en-US" sz="1500" i="1" dirty="0" smtClean="0"/>
              <a:t>NIPS Workshop 2009.</a:t>
            </a:r>
          </a:p>
          <a:p>
            <a:pPr algn="just">
              <a:buNone/>
            </a:pPr>
            <a:r>
              <a:rPr lang="en-US" sz="1500" dirty="0" smtClean="0"/>
              <a:t>[3] </a:t>
            </a:r>
            <a:r>
              <a:rPr lang="en-US" sz="1500" dirty="0" err="1" smtClean="0"/>
              <a:t>Kuropka</a:t>
            </a:r>
            <a:r>
              <a:rPr lang="en-US" sz="1500" dirty="0" smtClean="0"/>
              <a:t>, D., and Becker, J. 2003. Topic-based vector space model.</a:t>
            </a:r>
          </a:p>
          <a:p>
            <a:pPr algn="just">
              <a:buNone/>
            </a:pPr>
            <a:r>
              <a:rPr lang="en-US" sz="1500" dirty="0" smtClean="0"/>
              <a:t>[4] Lee, M.; Wang, W.; and Yu, H. Exploring supervised and unsupervised methods to detect topics in biomedical text.</a:t>
            </a:r>
          </a:p>
          <a:p>
            <a:pPr algn="just">
              <a:buNone/>
            </a:pPr>
            <a:r>
              <a:rPr lang="en-US" sz="1500" dirty="0" smtClean="0"/>
              <a:t>[5] </a:t>
            </a:r>
            <a:r>
              <a:rPr lang="en-US" sz="1500" dirty="0" err="1" smtClean="0"/>
              <a:t>MacQueen</a:t>
            </a:r>
            <a:r>
              <a:rPr lang="en-US" sz="1500" dirty="0" smtClean="0"/>
              <a:t>, J., B. 1967. Some methods for classification and analysis of multivariate         observations. In </a:t>
            </a:r>
            <a:r>
              <a:rPr lang="en-US" sz="1500" i="1" dirty="0" err="1" smtClean="0"/>
              <a:t>roceedings</a:t>
            </a:r>
            <a:r>
              <a:rPr lang="en-US" sz="1500" i="1" dirty="0" smtClean="0"/>
              <a:t> of 5th Berkeley Symposium on Mathematical Statistics and         Probability. University of California Press., 281–297.</a:t>
            </a:r>
          </a:p>
          <a:p>
            <a:pPr algn="just">
              <a:buNone/>
            </a:pPr>
            <a:r>
              <a:rPr lang="en-US" sz="1500" dirty="0" smtClean="0"/>
              <a:t>[6] Manning, Christopher, D.; </a:t>
            </a:r>
            <a:r>
              <a:rPr lang="en-US" sz="1500" dirty="0" err="1" smtClean="0"/>
              <a:t>Raghavan</a:t>
            </a:r>
            <a:r>
              <a:rPr lang="en-US" sz="1500" dirty="0" smtClean="0"/>
              <a:t>, P.; and </a:t>
            </a:r>
            <a:r>
              <a:rPr lang="en-US" sz="1500" dirty="0" err="1" smtClean="0"/>
              <a:t>Schutze</a:t>
            </a:r>
            <a:r>
              <a:rPr lang="en-US" sz="1500" dirty="0" smtClean="0"/>
              <a:t>, H. 2008. </a:t>
            </a:r>
            <a:r>
              <a:rPr lang="en-US" sz="1500" i="1" dirty="0" smtClean="0"/>
              <a:t>Introduction to Information Retrieval. Cambridge University Press.</a:t>
            </a:r>
          </a:p>
          <a:p>
            <a:pPr algn="just">
              <a:buNone/>
            </a:pPr>
            <a:r>
              <a:rPr lang="en-US" sz="1500" dirty="0" smtClean="0"/>
              <a:t>[7] McCallum, A.; </a:t>
            </a:r>
            <a:r>
              <a:rPr lang="en-US" sz="1500" dirty="0" err="1" smtClean="0"/>
              <a:t>Corrada</a:t>
            </a:r>
            <a:r>
              <a:rPr lang="en-US" sz="1500" dirty="0" smtClean="0"/>
              <a:t>-Emmanuel, A.; and Wang, X. Topic and role discovery in social networks.</a:t>
            </a:r>
          </a:p>
          <a:p>
            <a:pPr algn="just">
              <a:buNone/>
            </a:pPr>
            <a:r>
              <a:rPr lang="en-US" sz="1500" dirty="0" smtClean="0"/>
              <a:t>[8] McCallum, A. K. 2002. Mallet: A machine learning for language toolkit.</a:t>
            </a:r>
          </a:p>
          <a:p>
            <a:pPr algn="just">
              <a:buNone/>
            </a:pPr>
            <a:r>
              <a:rPr lang="en-US" sz="1500" dirty="0" smtClean="0"/>
              <a:t>[9] </a:t>
            </a:r>
            <a:r>
              <a:rPr lang="en-US" sz="1500" dirty="0" err="1" smtClean="0"/>
              <a:t>Murnane</a:t>
            </a:r>
            <a:r>
              <a:rPr lang="en-US" sz="1500" dirty="0" smtClean="0"/>
              <a:t>, W. 2010. Improving accuracy of named entity recognition on social media data. Master’s thesis, University of Maryland, Baltimore County.</a:t>
            </a:r>
          </a:p>
          <a:p>
            <a:pPr algn="just">
              <a:buNone/>
            </a:pPr>
            <a:r>
              <a:rPr lang="en-US" sz="1500" dirty="0" smtClean="0"/>
              <a:t>[10] </a:t>
            </a:r>
            <a:r>
              <a:rPr lang="en-US" sz="1500" dirty="0" err="1" smtClean="0"/>
              <a:t>Phan</a:t>
            </a:r>
            <a:r>
              <a:rPr lang="en-US" sz="1500" dirty="0" smtClean="0"/>
              <a:t>, X. H.; Nguyen, L., M.; and </a:t>
            </a:r>
            <a:r>
              <a:rPr lang="en-US" sz="1500" dirty="0" err="1" smtClean="0"/>
              <a:t>Horiguchi</a:t>
            </a:r>
            <a:r>
              <a:rPr lang="en-US" sz="1500" dirty="0" smtClean="0"/>
              <a:t>, S. 2008. Learning to classify short and sparse text &amp; web with hidden topics from large-scale data collections. In </a:t>
            </a:r>
            <a:r>
              <a:rPr lang="en-US" sz="1500" i="1" dirty="0" smtClean="0"/>
              <a:t>Proceedings of the 17th International World Wide Web Conference (WWW 2008), 91–100.</a:t>
            </a:r>
            <a:endParaRPr lang="en-US" sz="1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1500" dirty="0" smtClean="0"/>
              <a:t>[11] R Development Core Team. 2010. </a:t>
            </a:r>
            <a:r>
              <a:rPr lang="en-US" sz="1500" i="1" dirty="0" smtClean="0"/>
              <a:t>R: A Language and Environment for Statistical Computing. R Foundation for Statistical Computing, Vienna, Austria. ISBN 3-900051-</a:t>
            </a:r>
            <a:r>
              <a:rPr lang="en-US" sz="1500" dirty="0" smtClean="0"/>
              <a:t>07-0.</a:t>
            </a:r>
          </a:p>
          <a:p>
            <a:pPr>
              <a:buNone/>
            </a:pPr>
            <a:r>
              <a:rPr lang="en-US" sz="1500" dirty="0" smtClean="0"/>
              <a:t>[12] </a:t>
            </a:r>
            <a:r>
              <a:rPr lang="en-US" sz="1500" dirty="0" err="1" smtClean="0"/>
              <a:t>Ramage</a:t>
            </a:r>
            <a:r>
              <a:rPr lang="en-US" sz="1500" dirty="0" smtClean="0"/>
              <a:t>, D.; </a:t>
            </a:r>
            <a:r>
              <a:rPr lang="en-US" sz="1500" dirty="0" err="1" smtClean="0"/>
              <a:t>Dumais</a:t>
            </a:r>
            <a:r>
              <a:rPr lang="en-US" sz="1500" dirty="0" smtClean="0"/>
              <a:t>, S.; and </a:t>
            </a:r>
            <a:r>
              <a:rPr lang="en-US" sz="1500" dirty="0" err="1" smtClean="0"/>
              <a:t>Liebling</a:t>
            </a:r>
            <a:r>
              <a:rPr lang="en-US" sz="1500" dirty="0" smtClean="0"/>
              <a:t>, D. Characterizing </a:t>
            </a:r>
            <a:r>
              <a:rPr lang="en-US" sz="1500" dirty="0" err="1" smtClean="0"/>
              <a:t>microblogs</a:t>
            </a:r>
            <a:r>
              <a:rPr lang="en-US" sz="1500" dirty="0" smtClean="0"/>
              <a:t> with topic models. In </a:t>
            </a:r>
            <a:r>
              <a:rPr lang="en-US" sz="1500" i="1" dirty="0" smtClean="0"/>
              <a:t>Proceedings of the Fourth International AAAI Conference on Weblogs and Social Media.</a:t>
            </a:r>
          </a:p>
          <a:p>
            <a:pPr>
              <a:buNone/>
            </a:pPr>
            <a:r>
              <a:rPr lang="en-US" sz="1500" dirty="0" smtClean="0"/>
              <a:t>[13] </a:t>
            </a:r>
            <a:r>
              <a:rPr lang="en-US" sz="1500" dirty="0" err="1" smtClean="0"/>
              <a:t>Starbird</a:t>
            </a:r>
            <a:r>
              <a:rPr lang="en-US" sz="1500" dirty="0" smtClean="0"/>
              <a:t>, K.; </a:t>
            </a:r>
            <a:r>
              <a:rPr lang="en-US" sz="1500" dirty="0" err="1" smtClean="0"/>
              <a:t>Palen</a:t>
            </a:r>
            <a:r>
              <a:rPr lang="en-US" sz="1500" dirty="0" smtClean="0"/>
              <a:t>, L.; Hughes, A.; and </a:t>
            </a:r>
            <a:r>
              <a:rPr lang="en-US" sz="1500" dirty="0" err="1" smtClean="0"/>
              <a:t>Vieweg</a:t>
            </a:r>
            <a:r>
              <a:rPr lang="en-US" sz="1500" dirty="0" smtClean="0"/>
              <a:t>, S. 2010. Chatter on the </a:t>
            </a:r>
            <a:r>
              <a:rPr lang="en-US" sz="1500" dirty="0" err="1" smtClean="0"/>
              <a:t>red:what</a:t>
            </a:r>
            <a:r>
              <a:rPr lang="en-US" sz="1500" dirty="0" smtClean="0"/>
              <a:t> hazards threat reveals about the social life of </a:t>
            </a:r>
            <a:r>
              <a:rPr lang="en-US" sz="1500" dirty="0" err="1" smtClean="0"/>
              <a:t>microblogged</a:t>
            </a:r>
            <a:r>
              <a:rPr lang="en-US" sz="1500" dirty="0" smtClean="0"/>
              <a:t> information. </a:t>
            </a:r>
            <a:r>
              <a:rPr lang="en-US" sz="1500" i="1" dirty="0" smtClean="0"/>
              <a:t>ACM CSCW 2010.</a:t>
            </a:r>
          </a:p>
          <a:p>
            <a:pPr>
              <a:buNone/>
            </a:pPr>
            <a:r>
              <a:rPr lang="en-US" sz="1500" dirty="0" smtClean="0"/>
              <a:t>[14] </a:t>
            </a:r>
            <a:r>
              <a:rPr lang="en-US" sz="1500" dirty="0" err="1" smtClean="0"/>
              <a:t>Steyver</a:t>
            </a:r>
            <a:r>
              <a:rPr lang="en-US" sz="1500" dirty="0" smtClean="0"/>
              <a:t>, M., and Griffiths, T. 2007. </a:t>
            </a:r>
            <a:r>
              <a:rPr lang="en-US" sz="1500" i="1" dirty="0" smtClean="0"/>
              <a:t>Probabilistic Topic Models. Lawrence Erlbaum </a:t>
            </a:r>
            <a:r>
              <a:rPr lang="en-US" sz="1500" dirty="0" smtClean="0"/>
              <a:t>Associates.</a:t>
            </a:r>
          </a:p>
          <a:p>
            <a:pPr>
              <a:buNone/>
            </a:pPr>
            <a:r>
              <a:rPr lang="en-US" sz="1500" dirty="0" smtClean="0"/>
              <a:t>[15] </a:t>
            </a:r>
            <a:r>
              <a:rPr lang="en-US" sz="1500" dirty="0" err="1" smtClean="0"/>
              <a:t>Steyvers</a:t>
            </a:r>
            <a:r>
              <a:rPr lang="en-US" sz="1500" dirty="0" smtClean="0"/>
              <a:t>, M.; Griffiths, T., H.; and Smyth, P. 2004. Probabilistic author-topic models for information discovery. In </a:t>
            </a:r>
            <a:r>
              <a:rPr lang="en-US" sz="1500" i="1" dirty="0" smtClean="0"/>
              <a:t>Proceedings in 10th ACM </a:t>
            </a:r>
            <a:r>
              <a:rPr lang="en-US" sz="1500" i="1" dirty="0" err="1" smtClean="0"/>
              <a:t>SigKDD</a:t>
            </a:r>
            <a:r>
              <a:rPr lang="en-US" sz="1500" i="1" dirty="0" smtClean="0"/>
              <a:t> conference knowledge discovery and data mining.</a:t>
            </a:r>
          </a:p>
          <a:p>
            <a:pPr>
              <a:buNone/>
            </a:pPr>
            <a:r>
              <a:rPr lang="en-US" sz="1500" dirty="0" smtClean="0"/>
              <a:t>[16] </a:t>
            </a:r>
            <a:r>
              <a:rPr lang="en-US" sz="1500" dirty="0" err="1" smtClean="0"/>
              <a:t>Vieweg</a:t>
            </a:r>
            <a:r>
              <a:rPr lang="en-US" sz="1500" dirty="0" smtClean="0"/>
              <a:t>, S.; Hughes, A.; </a:t>
            </a:r>
            <a:r>
              <a:rPr lang="en-US" sz="1500" dirty="0" err="1" smtClean="0"/>
              <a:t>Starbird</a:t>
            </a:r>
            <a:r>
              <a:rPr lang="en-US" sz="1500" dirty="0" smtClean="0"/>
              <a:t>, K.; and </a:t>
            </a:r>
            <a:r>
              <a:rPr lang="en-US" sz="1500" dirty="0" err="1" smtClean="0"/>
              <a:t>Palen</a:t>
            </a:r>
            <a:r>
              <a:rPr lang="en-US" sz="1500" dirty="0" smtClean="0"/>
              <a:t>, L. 2010. Supporting situational awareness in emergencies using </a:t>
            </a:r>
            <a:r>
              <a:rPr lang="en-US" sz="1500" dirty="0" err="1" smtClean="0"/>
              <a:t>microblogged</a:t>
            </a:r>
            <a:r>
              <a:rPr lang="en-US" sz="1500" dirty="0" smtClean="0"/>
              <a:t> information. </a:t>
            </a:r>
            <a:r>
              <a:rPr lang="en-US" sz="1500" i="1" dirty="0" smtClean="0"/>
              <a:t>ACM Conf. on Human Factors in Computing Systems 2010.</a:t>
            </a:r>
          </a:p>
          <a:p>
            <a:pPr>
              <a:buNone/>
            </a:pPr>
            <a:r>
              <a:rPr lang="en-US" sz="1500" dirty="0" smtClean="0"/>
              <a:t>[17] </a:t>
            </a:r>
            <a:r>
              <a:rPr lang="en-US" sz="1500" dirty="0" err="1" smtClean="0"/>
              <a:t>Yardi</a:t>
            </a:r>
            <a:r>
              <a:rPr lang="en-US" sz="1500" dirty="0" smtClean="0"/>
              <a:t>, S.; Romero, D.; </a:t>
            </a:r>
            <a:r>
              <a:rPr lang="en-US" sz="1500" dirty="0" err="1" smtClean="0"/>
              <a:t>Schoenebeck</a:t>
            </a:r>
            <a:r>
              <a:rPr lang="en-US" sz="1500" dirty="0" smtClean="0"/>
              <a:t>, G.; and Boyd, D. 2010. Detecting spam in a twitter network. </a:t>
            </a:r>
            <a:r>
              <a:rPr lang="en-US" sz="1500" i="1" dirty="0" smtClean="0"/>
              <a:t>First Monday 15:1–4.</a:t>
            </a:r>
          </a:p>
          <a:p>
            <a:pPr>
              <a:buNone/>
            </a:pPr>
            <a:r>
              <a:rPr lang="en-US" sz="1500" dirty="0" smtClean="0"/>
              <a:t>[18] Zhao, D., and </a:t>
            </a:r>
            <a:r>
              <a:rPr lang="en-US" sz="1500" dirty="0" err="1" smtClean="0"/>
              <a:t>Rosson</a:t>
            </a:r>
            <a:r>
              <a:rPr lang="en-US" sz="1500" dirty="0" smtClean="0"/>
              <a:t>, M. B. 2009. How and why people twitter: the role that </a:t>
            </a:r>
            <a:r>
              <a:rPr lang="en-US" sz="1500" dirty="0" err="1" smtClean="0"/>
              <a:t>microblogging</a:t>
            </a:r>
            <a:endParaRPr lang="en-US" sz="1500" dirty="0" smtClean="0"/>
          </a:p>
          <a:p>
            <a:pPr>
              <a:buNone/>
            </a:pPr>
            <a:r>
              <a:rPr lang="en-US" sz="1500" dirty="0" smtClean="0"/>
              <a:t>        plays in informal communication at work.</a:t>
            </a:r>
            <a:endParaRPr lang="en-US" sz="1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914400"/>
          </a:xfrm>
        </p:spPr>
        <p:txBody>
          <a:bodyPr/>
          <a:lstStyle/>
          <a:p>
            <a:pPr algn="just">
              <a:buNone/>
            </a:pPr>
            <a:r>
              <a:rPr lang="en-US" dirty="0" smtClean="0"/>
              <a:t>				   Thank you!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28600" y="4648200"/>
            <a:ext cx="6934200" cy="665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300" b="1" dirty="0" smtClean="0"/>
              <a:t>Acknowledgements</a:t>
            </a:r>
            <a:endParaRPr lang="en-US" sz="2300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US" sz="2300" dirty="0" smtClean="0"/>
              <a:t>Advisor, committee members and </a:t>
            </a:r>
            <a:r>
              <a:rPr lang="en-US" sz="2300" dirty="0" err="1" smtClean="0"/>
              <a:t>eBiquity</a:t>
            </a:r>
            <a:r>
              <a:rPr lang="en-US" sz="2300" dirty="0" smtClean="0"/>
              <a:t> </a:t>
            </a:r>
            <a:r>
              <a:rPr lang="en-US" sz="2300" dirty="0" smtClean="0"/>
              <a:t>members.</a:t>
            </a:r>
            <a:endParaRPr 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4053</TotalTime>
  <Words>2933</Words>
  <Application>Microsoft Office PowerPoint</Application>
  <PresentationFormat>On-screen Show (4:3)</PresentationFormat>
  <Paragraphs>587</Paragraphs>
  <Slides>41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Clustering short status messages: A topic model based approach </vt:lpstr>
      <vt:lpstr>Thesis Contributions</vt:lpstr>
      <vt:lpstr>Outline</vt:lpstr>
      <vt:lpstr>Rise of online social media</vt:lpstr>
      <vt:lpstr>Basics…</vt:lpstr>
      <vt:lpstr>Motivation</vt:lpstr>
      <vt:lpstr>Related Work</vt:lpstr>
      <vt:lpstr>Related Work</vt:lpstr>
      <vt:lpstr>Problem 1</vt:lpstr>
      <vt:lpstr>Problem 2</vt:lpstr>
      <vt:lpstr>Twitterdb dataset</vt:lpstr>
      <vt:lpstr>TAC KBP Corpus</vt:lpstr>
      <vt:lpstr>Supplementary test dataset</vt:lpstr>
      <vt:lpstr>Approach</vt:lpstr>
      <vt:lpstr>Topic modeler</vt:lpstr>
      <vt:lpstr>Topic to word association</vt:lpstr>
      <vt:lpstr>Topic model configurations</vt:lpstr>
      <vt:lpstr>Clustering</vt:lpstr>
      <vt:lpstr>Sample 2-D clustering output via R</vt:lpstr>
      <vt:lpstr>Sample 3-D plot</vt:lpstr>
      <vt:lpstr>Evaluation</vt:lpstr>
      <vt:lpstr>Evaluation Parameters</vt:lpstr>
      <vt:lpstr>Residual Sum of Squares (RSS)</vt:lpstr>
      <vt:lpstr>Cluster Cardinality</vt:lpstr>
      <vt:lpstr>RSSmin versus k</vt:lpstr>
      <vt:lpstr>Cluster centers and iterations</vt:lpstr>
      <vt:lpstr>Cluster validations </vt:lpstr>
      <vt:lpstr>Effect of change in training data size on Jaccard coefficient</vt:lpstr>
      <vt:lpstr>Effect of change in training data type on Jaccard coefficient</vt:lpstr>
      <vt:lpstr>Effect of change in # topics on Jaccard coefficient</vt:lpstr>
      <vt:lpstr>Selecting an optimal topic model</vt:lpstr>
      <vt:lpstr>Jaccard coefficient matrix</vt:lpstr>
      <vt:lpstr>Observations based on Jaccard coefficient matrix</vt:lpstr>
      <vt:lpstr>Accuracy on test data</vt:lpstr>
      <vt:lpstr>Clustering twitter users</vt:lpstr>
      <vt:lpstr>Results for twitter user clustering</vt:lpstr>
      <vt:lpstr>Conclusions</vt:lpstr>
      <vt:lpstr>Future Work</vt:lpstr>
      <vt:lpstr>References</vt:lpstr>
      <vt:lpstr>References</vt:lpstr>
      <vt:lpstr>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anandk1</dc:creator>
  <cp:lastModifiedBy>anandk1</cp:lastModifiedBy>
  <cp:revision>1079</cp:revision>
  <dcterms:created xsi:type="dcterms:W3CDTF">2006-08-16T00:00:00Z</dcterms:created>
  <dcterms:modified xsi:type="dcterms:W3CDTF">2010-08-16T18:20:48Z</dcterms:modified>
</cp:coreProperties>
</file>